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89" r:id="rId3"/>
    <p:sldId id="292" r:id="rId4"/>
    <p:sldId id="293" r:id="rId5"/>
    <p:sldId id="294" r:id="rId6"/>
    <p:sldId id="303" r:id="rId7"/>
    <p:sldId id="296" r:id="rId8"/>
    <p:sldId id="297" r:id="rId9"/>
    <p:sldId id="295" r:id="rId10"/>
    <p:sldId id="298" r:id="rId11"/>
    <p:sldId id="299" r:id="rId12"/>
    <p:sldId id="300" r:id="rId13"/>
    <p:sldId id="301" r:id="rId14"/>
    <p:sldId id="302" r:id="rId15"/>
    <p:sldId id="307" r:id="rId16"/>
    <p:sldId id="309" r:id="rId17"/>
    <p:sldId id="31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566"/>
    <p:restoredTop sz="93692"/>
  </p:normalViewPr>
  <p:slideViewPr>
    <p:cSldViewPr snapToGrid="0" snapToObjects="1">
      <p:cViewPr varScale="1">
        <p:scale>
          <a:sx n="66" d="100"/>
          <a:sy n="66" d="100"/>
        </p:scale>
        <p:origin x="3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2.tiff>
</file>

<file path=ppt/media/image3.png>
</file>

<file path=ppt/media/image30.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n-US"/>
              <a:t>Click to edit Master title style</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5AC1382F-B52C-7744-BDFB-C61E938D398C}" type="datetimeFigureOut">
              <a:rPr lang="en-US" smtClean="0"/>
              <a:t>9/25/18</a:t>
            </a:fld>
            <a:endParaRPr 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4FC7B2B1-2D88-DF4E-B7AE-53E84311F311}" type="slidenum">
              <a:rPr lang="en-US" smtClean="0"/>
              <a:t>‹#›</a:t>
            </a:fld>
            <a:endParaRPr 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2738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160297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28046267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AC1382F-B52C-7744-BDFB-C61E938D398C}" type="datetimeFigureOut">
              <a:rPr lang="en-US" smtClean="0"/>
              <a:t>9/25/18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021317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5AC1382F-B52C-7744-BDFB-C61E938D398C}" type="datetimeFigureOut">
              <a:rPr lang="en-US" smtClean="0"/>
              <a:t>9/25/18</a:t>
            </a:fld>
            <a:endParaRPr 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4FC7B2B1-2D88-DF4E-B7AE-53E84311F311}" type="slidenum">
              <a:rPr lang="en-US" smtClean="0"/>
              <a:t>‹#›</a:t>
            </a:fld>
            <a:endParaRPr 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110733561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AC1382F-B52C-7744-BDFB-C61E938D398C}" type="datetimeFigureOut">
              <a:rPr lang="en-US" smtClean="0"/>
              <a:t>9/25/18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16253787"/>
      </p:ext>
    </p:extLst>
  </p:cSld>
  <p:clrMapOvr>
    <a:masterClrMapping/>
  </p:clrMapOvr>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57300"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33864" y="2909102"/>
            <a:ext cx="4800600" cy="299639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AC1382F-B52C-7744-BDFB-C61E938D398C}" type="datetimeFigureOut">
              <a:rPr lang="en-US" smtClean="0"/>
              <a:t>9/25/18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3635114998"/>
      </p:ext>
    </p:extLst>
  </p:cSld>
  <p:clrMapOvr>
    <a:masterClrMapping/>
  </p:clrMapOvr>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AC1382F-B52C-7744-BDFB-C61E938D398C}" type="datetimeFigureOut">
              <a:rPr lang="en-US" smtClean="0"/>
              <a:t>9/25/18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4069411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C1382F-B52C-7744-BDFB-C61E938D398C}" type="datetimeFigureOut">
              <a:rPr lang="en-US" smtClean="0"/>
              <a:t>9/25/18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629200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en-US"/>
              <a:t>Click to edit Master title style</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051" y="6375679"/>
            <a:ext cx="1233355" cy="348462"/>
          </a:xfrm>
        </p:spPr>
        <p:txBody>
          <a:bodyPr/>
          <a:lstStyle/>
          <a:p>
            <a:fld id="{5AC1382F-B52C-7744-BDFB-C61E938D398C}" type="datetimeFigureOut">
              <a:rPr lang="en-US" smtClean="0"/>
              <a:t>9/25/18</a:t>
            </a:fld>
            <a:endParaRPr lang="en-US"/>
          </a:p>
        </p:txBody>
      </p:sp>
      <p:sp>
        <p:nvSpPr>
          <p:cNvPr id="6" name="Footer Placeholder 5"/>
          <p:cNvSpPr>
            <a:spLocks noGrp="1"/>
          </p:cNvSpPr>
          <p:nvPr>
            <p:ph type="ftr" sz="quarter" idx="11"/>
          </p:nvPr>
        </p:nvSpPr>
        <p:spPr>
          <a:xfrm>
            <a:off x="2103620" y="6375679"/>
            <a:ext cx="3482179" cy="345796"/>
          </a:xfrm>
        </p:spPr>
        <p:txBody>
          <a:bodyPr/>
          <a:lstStyle/>
          <a:p>
            <a:endParaRPr lang="en-US"/>
          </a:p>
        </p:txBody>
      </p:sp>
      <p:sp>
        <p:nvSpPr>
          <p:cNvPr id="7" name="Slide Number Placeholder 6"/>
          <p:cNvSpPr>
            <a:spLocks noGrp="1"/>
          </p:cNvSpPr>
          <p:nvPr>
            <p:ph type="sldNum" sz="quarter" idx="12"/>
          </p:nvPr>
        </p:nvSpPr>
        <p:spPr>
          <a:xfrm>
            <a:off x="5691014" y="6375679"/>
            <a:ext cx="1232456" cy="345796"/>
          </a:xfrm>
        </p:spPr>
        <p:txBody>
          <a:bodyPr/>
          <a:lstStyle/>
          <a:p>
            <a:fld id="{4FC7B2B1-2D88-DF4E-B7AE-53E84311F311}" type="slidenum">
              <a:rPr lang="en-US" smtClean="0"/>
              <a:t>‹#›</a:t>
            </a:fld>
            <a:endParaRPr 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12154495"/>
      </p:ext>
    </p:extLst>
  </p:cSld>
  <p:clrMapOvr>
    <a:masterClrMapping/>
  </p:clrMapOvr>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en-US"/>
              <a:t>Click to edit Master title style</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65950" y="6375679"/>
            <a:ext cx="1232456" cy="348462"/>
          </a:xfrm>
        </p:spPr>
        <p:txBody>
          <a:bodyPr/>
          <a:lstStyle/>
          <a:p>
            <a:fld id="{5AC1382F-B52C-7744-BDFB-C61E938D398C}" type="datetimeFigureOut">
              <a:rPr lang="en-US" smtClean="0"/>
              <a:t>9/25/18</a:t>
            </a:fld>
            <a:endParaRPr lang="en-US"/>
          </a:p>
        </p:txBody>
      </p:sp>
      <p:sp>
        <p:nvSpPr>
          <p:cNvPr id="6" name="Footer Placeholder 5"/>
          <p:cNvSpPr>
            <a:spLocks noGrp="1"/>
          </p:cNvSpPr>
          <p:nvPr>
            <p:ph type="ftr" sz="quarter" idx="11"/>
          </p:nvPr>
        </p:nvSpPr>
        <p:spPr>
          <a:xfrm>
            <a:off x="2103621" y="6375679"/>
            <a:ext cx="3482178" cy="345796"/>
          </a:xfrm>
        </p:spPr>
        <p:txBody>
          <a:bodyPr/>
          <a:lstStyle/>
          <a:p>
            <a:endParaRPr lang="en-US"/>
          </a:p>
        </p:txBody>
      </p:sp>
      <p:sp>
        <p:nvSpPr>
          <p:cNvPr id="7" name="Slide Number Placeholder 6"/>
          <p:cNvSpPr>
            <a:spLocks noGrp="1"/>
          </p:cNvSpPr>
          <p:nvPr>
            <p:ph type="sldNum" sz="quarter" idx="12"/>
          </p:nvPr>
        </p:nvSpPr>
        <p:spPr>
          <a:xfrm>
            <a:off x="5687568" y="6375679"/>
            <a:ext cx="1234440" cy="345796"/>
          </a:xfrm>
        </p:spPr>
        <p:txBody>
          <a:bodyPr/>
          <a:lstStyle/>
          <a:p>
            <a:fld id="{4FC7B2B1-2D88-DF4E-B7AE-53E84311F311}" type="slidenum">
              <a:rPr lang="en-US" smtClean="0"/>
              <a:t>‹#›</a:t>
            </a:fld>
            <a:endParaRPr lang="en-US"/>
          </a:p>
        </p:txBody>
      </p:sp>
    </p:spTree>
    <p:extLst>
      <p:ext uri="{BB962C8B-B14F-4D97-AF65-F5344CB8AC3E}">
        <p14:creationId xmlns:p14="http://schemas.microsoft.com/office/powerpoint/2010/main" val="14759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5AC1382F-B52C-7744-BDFB-C61E938D398C}" type="datetimeFigureOut">
              <a:rPr lang="en-US" smtClean="0"/>
              <a:t>9/25/18</a:t>
            </a:fld>
            <a:endParaRPr 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4FC7B2B1-2D88-DF4E-B7AE-53E84311F311}" type="slidenum">
              <a:rPr lang="en-US" smtClean="0"/>
              <a:t>‹#›</a:t>
            </a:fld>
            <a:endParaRPr 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3754582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ncdc.noaa.gov/cag/national/time-series" TargetMode="External"/><Relationship Id="rId2" Type="http://schemas.openxmlformats.org/officeDocument/2006/relationships/hyperlink" Target="http://narock.github.io/teaching/CST-411/visualization/national_avg_temp.csv"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ncdc.noaa.gov/cag/statewide/time-serie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cdc.noaa.gov/societal-impacts/wildfires/" TargetMode="External"/><Relationship Id="rId2" Type="http://schemas.openxmlformats.org/officeDocument/2006/relationships/hyperlink" Target="http://narock.github.io/teaching/CST-411/visualization/us_wildfires.csv"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ncdc.noaa.gov/societal-impacts/cmsi/" TargetMode="External"/><Relationship Id="rId2" Type="http://schemas.openxmlformats.org/officeDocument/2006/relationships/hyperlink" Target="http://narock.github.io/teaching/CST-411/visualization/corn_moisture_stress_index.tx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spacemath.gsfc.nasa.gov/Modules/8Module8.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creativecommons.org/licenses/by-nc-sa/4.0/"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narock.github.io/teaching/CST-411/sample.tsv"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ndbc.noaa.gov/station_page.php?station=41002"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hyperlink" Target="http://narock.github.io/teaching/CST-411/sample.tsv" TargetMode="External"/><Relationship Id="rId2" Type="http://schemas.openxmlformats.org/officeDocument/2006/relationships/hyperlink" Target="https://www.ndbc.noaa.gov/station_page.php?station=41002" TargetMode="External"/><Relationship Id="rId1" Type="http://schemas.openxmlformats.org/officeDocument/2006/relationships/slideLayout" Target="../slideLayouts/slideLayout2.xml"/><Relationship Id="rId5" Type="http://schemas.openxmlformats.org/officeDocument/2006/relationships/image" Target="../media/image2.tiff"/><Relationship Id="rId4" Type="http://schemas.openxmlformats.org/officeDocument/2006/relationships/hyperlink" Target="https://github.com/Unidata/siphon" TargetMode="Externa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EC080-D9AB-8344-9067-5585C9B9D0BA}"/>
              </a:ext>
            </a:extLst>
          </p:cNvPr>
          <p:cNvSpPr>
            <a:spLocks noGrp="1"/>
          </p:cNvSpPr>
          <p:nvPr>
            <p:ph type="ctrTitle"/>
          </p:nvPr>
        </p:nvSpPr>
        <p:spPr/>
        <p:txBody>
          <a:bodyPr/>
          <a:lstStyle/>
          <a:p>
            <a:r>
              <a:rPr lang="en-US" dirty="0"/>
              <a:t>CST-411</a:t>
            </a:r>
          </a:p>
        </p:txBody>
      </p:sp>
      <p:sp>
        <p:nvSpPr>
          <p:cNvPr id="3" name="Subtitle 2">
            <a:extLst>
              <a:ext uri="{FF2B5EF4-FFF2-40B4-BE49-F238E27FC236}">
                <a16:creationId xmlns:a16="http://schemas.microsoft.com/office/drawing/2014/main" id="{AC15D65D-DAEF-C943-9C70-C1ED697E876F}"/>
              </a:ext>
            </a:extLst>
          </p:cNvPr>
          <p:cNvSpPr>
            <a:spLocks noGrp="1"/>
          </p:cNvSpPr>
          <p:nvPr>
            <p:ph type="subTitle" idx="1"/>
          </p:nvPr>
        </p:nvSpPr>
        <p:spPr/>
        <p:txBody>
          <a:bodyPr/>
          <a:lstStyle/>
          <a:p>
            <a:r>
              <a:rPr lang="en-US" dirty="0"/>
              <a:t>Analysis and visualization</a:t>
            </a:r>
          </a:p>
        </p:txBody>
      </p:sp>
    </p:spTree>
    <p:extLst>
      <p:ext uri="{BB962C8B-B14F-4D97-AF65-F5344CB8AC3E}">
        <p14:creationId xmlns:p14="http://schemas.microsoft.com/office/powerpoint/2010/main" val="37110635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382385"/>
            <a:ext cx="10515600" cy="1492132"/>
          </a:xfrm>
        </p:spPr>
        <p:txBody>
          <a:bodyPr/>
          <a:lstStyle/>
          <a:p>
            <a:r>
              <a:rPr lang="en-US" dirty="0"/>
              <a:t>Dataset 1 – National Temperatures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585912"/>
            <a:ext cx="10658475" cy="4986338"/>
          </a:xfrm>
        </p:spPr>
        <p:txBody>
          <a:bodyPr>
            <a:normAutofit lnSpcReduction="10000"/>
          </a:bodyPr>
          <a:lstStyle/>
          <a:p>
            <a:r>
              <a:rPr lang="en-US" dirty="0"/>
              <a:t>This dataset provides yearly average temperatures for the United States from 1895-2017. </a:t>
            </a:r>
          </a:p>
          <a:p>
            <a:endParaRPr lang="en-US" dirty="0"/>
          </a:p>
          <a:p>
            <a:r>
              <a:rPr lang="en-US" dirty="0"/>
              <a:t>The temperatures are in degrees Fahrenheit and the dataset has three columns: Date, Temperature, and Anomaly.  Missing values are represented by -99. </a:t>
            </a:r>
          </a:p>
          <a:p>
            <a:endParaRPr lang="en-US" dirty="0"/>
          </a:p>
          <a:p>
            <a:r>
              <a:rPr lang="en-US" dirty="0"/>
              <a:t>The century 1900 to 2000 is used as a baseline.  The average temperature during this century was computed and found to be 52.02 degrees Fahrenheit. The Anomaly column is the difference between this baseline temperature and each yearly average. This column can be used to find excessively hot (or cold) years.</a:t>
            </a:r>
          </a:p>
          <a:p>
            <a:pPr marL="0" indent="0">
              <a:buNone/>
            </a:pPr>
            <a:endParaRPr lang="en-US" dirty="0"/>
          </a:p>
          <a:p>
            <a:pPr marL="0" indent="0">
              <a:buNone/>
            </a:pPr>
            <a:r>
              <a:rPr lang="en-US" dirty="0"/>
              <a:t>Data is available at: </a:t>
            </a:r>
            <a:r>
              <a:rPr lang="en-US" dirty="0">
                <a:hlinkClick r:id="rId2"/>
              </a:rPr>
              <a:t>http://narock.github.io/teaching/CST-411/visualization/national_avg_temp.csv</a:t>
            </a:r>
            <a:r>
              <a:rPr lang="en-US" dirty="0"/>
              <a:t> </a:t>
            </a:r>
          </a:p>
          <a:p>
            <a:pPr marL="0" indent="0">
              <a:buNone/>
            </a:pPr>
            <a:endParaRPr lang="en-US" dirty="0"/>
          </a:p>
          <a:p>
            <a:pPr marL="0" indent="0">
              <a:buNone/>
            </a:pPr>
            <a:r>
              <a:rPr lang="en-US" dirty="0"/>
              <a:t>Original Source: </a:t>
            </a:r>
            <a:r>
              <a:rPr lang="en-US" dirty="0">
                <a:hlinkClick r:id="rId3"/>
              </a:rPr>
              <a:t>https://www.ncdc.noaa.gov/cag/national/time-series</a:t>
            </a:r>
            <a:r>
              <a:rPr lang="en-US" dirty="0"/>
              <a:t> </a:t>
            </a:r>
          </a:p>
        </p:txBody>
      </p:sp>
    </p:spTree>
    <p:extLst>
      <p:ext uri="{BB962C8B-B14F-4D97-AF65-F5344CB8AC3E}">
        <p14:creationId xmlns:p14="http://schemas.microsoft.com/office/powerpoint/2010/main" val="3827489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382385"/>
            <a:ext cx="10515600" cy="1492132"/>
          </a:xfrm>
        </p:spPr>
        <p:txBody>
          <a:bodyPr/>
          <a:lstStyle/>
          <a:p>
            <a:pPr algn="ctr"/>
            <a:r>
              <a:rPr lang="en-US" dirty="0"/>
              <a:t>Dataset 2 </a:t>
            </a:r>
            <a:br>
              <a:rPr lang="en-US" dirty="0"/>
            </a:br>
            <a:r>
              <a:rPr lang="en-US" dirty="0"/>
              <a:t>Maryland Temperatures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985962"/>
            <a:ext cx="10658475" cy="4586287"/>
          </a:xfrm>
        </p:spPr>
        <p:txBody>
          <a:bodyPr>
            <a:normAutofit fontScale="92500" lnSpcReduction="10000"/>
          </a:bodyPr>
          <a:lstStyle/>
          <a:p>
            <a:r>
              <a:rPr lang="en-US" dirty="0"/>
              <a:t>This dataset provides yearly averaged Maryland temperatures from 1895-2017. </a:t>
            </a:r>
          </a:p>
          <a:p>
            <a:endParaRPr lang="en-US" dirty="0"/>
          </a:p>
          <a:p>
            <a:r>
              <a:rPr lang="en-US" dirty="0"/>
              <a:t>The temperatures are in degrees Fahrenheit and the dataset has three columns: Date, Temperature, and Anomaly.  Missing values are represented by -99. </a:t>
            </a:r>
          </a:p>
          <a:p>
            <a:endParaRPr lang="en-US" dirty="0"/>
          </a:p>
          <a:p>
            <a:r>
              <a:rPr lang="en-US" dirty="0"/>
              <a:t>The century 1900 to 2000 is used as a baseline. The average temperature during this century was computed and found to be 53.8 degrees Fahrenheit. The Anomaly column is the difference between this baseline temperature and each yearly average. This column can be used to find excessively hot (or cold) years.</a:t>
            </a:r>
          </a:p>
          <a:p>
            <a:pPr marL="0" indent="0">
              <a:buNone/>
            </a:pPr>
            <a:endParaRPr lang="en-US" dirty="0"/>
          </a:p>
          <a:p>
            <a:pPr marL="0" indent="0">
              <a:buNone/>
            </a:pPr>
            <a:r>
              <a:rPr lang="en-US" dirty="0"/>
              <a:t>Data is available at: http://</a:t>
            </a:r>
            <a:r>
              <a:rPr lang="en-US" dirty="0" err="1"/>
              <a:t>narock.github.io</a:t>
            </a:r>
            <a:r>
              <a:rPr lang="en-US" dirty="0"/>
              <a:t>/teaching/CST-411/visualization/</a:t>
            </a:r>
            <a:r>
              <a:rPr lang="en-US" dirty="0" err="1"/>
              <a:t>md_avg_temp.csv</a:t>
            </a:r>
            <a:endParaRPr lang="en-US" dirty="0"/>
          </a:p>
          <a:p>
            <a:pPr marL="0" indent="0">
              <a:buNone/>
            </a:pPr>
            <a:endParaRPr lang="en-US" dirty="0"/>
          </a:p>
          <a:p>
            <a:pPr marL="0" indent="0">
              <a:buNone/>
            </a:pPr>
            <a:r>
              <a:rPr lang="en-US" dirty="0"/>
              <a:t>Original Source: </a:t>
            </a:r>
            <a:r>
              <a:rPr lang="en-US" dirty="0">
                <a:hlinkClick r:id="rId2"/>
              </a:rPr>
              <a:t>https://www.ncdc.noaa.gov/cag/statewide/time-series</a:t>
            </a:r>
            <a:r>
              <a:rPr lang="en-US" dirty="0"/>
              <a:t> </a:t>
            </a:r>
          </a:p>
        </p:txBody>
      </p:sp>
    </p:spTree>
    <p:extLst>
      <p:ext uri="{BB962C8B-B14F-4D97-AF65-F5344CB8AC3E}">
        <p14:creationId xmlns:p14="http://schemas.microsoft.com/office/powerpoint/2010/main" val="42042813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614363"/>
            <a:ext cx="10515600" cy="1303018"/>
          </a:xfrm>
        </p:spPr>
        <p:txBody>
          <a:bodyPr/>
          <a:lstStyle/>
          <a:p>
            <a:r>
              <a:rPr lang="en-US" dirty="0"/>
              <a:t>Dataset 3 - U.S. Wildfires</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2043112"/>
            <a:ext cx="10658475" cy="4529137"/>
          </a:xfrm>
        </p:spPr>
        <p:txBody>
          <a:bodyPr>
            <a:normAutofit/>
          </a:bodyPr>
          <a:lstStyle/>
          <a:p>
            <a:r>
              <a:rPr lang="en-US" dirty="0"/>
              <a:t>This dataset contains data on wildfires in the U.S.   The data covers the time period 2000 through 2018.</a:t>
            </a:r>
          </a:p>
          <a:p>
            <a:pPr marL="0" indent="0">
              <a:buNone/>
            </a:pPr>
            <a:endParaRPr lang="en-US" dirty="0"/>
          </a:p>
          <a:p>
            <a:r>
              <a:rPr lang="en-US" dirty="0"/>
              <a:t>The data is available at: </a:t>
            </a:r>
            <a:r>
              <a:rPr lang="en-US" dirty="0">
                <a:hlinkClick r:id="rId2"/>
              </a:rPr>
              <a:t>http://narock.github.io/teaching/CST-411/visualization/us_wildfires.csv</a:t>
            </a:r>
            <a:r>
              <a:rPr lang="en-US" dirty="0"/>
              <a:t> </a:t>
            </a:r>
          </a:p>
          <a:p>
            <a:endParaRPr lang="en-US" dirty="0"/>
          </a:p>
          <a:p>
            <a:r>
              <a:rPr lang="en-US" dirty="0"/>
              <a:t>Original source: Source: </a:t>
            </a:r>
            <a:r>
              <a:rPr lang="en-US" dirty="0">
                <a:hlinkClick r:id="rId3"/>
              </a:rPr>
              <a:t>https://www.ncdc.noaa.gov/societal-impacts/wildfires/</a:t>
            </a:r>
            <a:r>
              <a:rPr lang="en-US" dirty="0"/>
              <a:t> </a:t>
            </a:r>
          </a:p>
          <a:p>
            <a:endParaRPr lang="en-US" dirty="0"/>
          </a:p>
          <a:p>
            <a:r>
              <a:rPr lang="en-US" dirty="0"/>
              <a:t>The data has four columns: year, number of fires, acres burned, acres burned per fire</a:t>
            </a:r>
          </a:p>
        </p:txBody>
      </p:sp>
    </p:spTree>
    <p:extLst>
      <p:ext uri="{BB962C8B-B14F-4D97-AF65-F5344CB8AC3E}">
        <p14:creationId xmlns:p14="http://schemas.microsoft.com/office/powerpoint/2010/main" val="162090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137FC-067F-BB45-A8B9-152ED7053095}"/>
              </a:ext>
            </a:extLst>
          </p:cNvPr>
          <p:cNvSpPr>
            <a:spLocks noGrp="1"/>
          </p:cNvSpPr>
          <p:nvPr>
            <p:ph type="title"/>
          </p:nvPr>
        </p:nvSpPr>
        <p:spPr>
          <a:xfrm>
            <a:off x="1057275" y="614363"/>
            <a:ext cx="10515600" cy="1303018"/>
          </a:xfrm>
        </p:spPr>
        <p:txBody>
          <a:bodyPr/>
          <a:lstStyle/>
          <a:p>
            <a:r>
              <a:rPr lang="en-US" dirty="0"/>
              <a:t>Dataset 4 – Moisture Stress Index</a:t>
            </a:r>
          </a:p>
        </p:txBody>
      </p:sp>
      <p:sp>
        <p:nvSpPr>
          <p:cNvPr id="3" name="Content Placeholder 2">
            <a:extLst>
              <a:ext uri="{FF2B5EF4-FFF2-40B4-BE49-F238E27FC236}">
                <a16:creationId xmlns:a16="http://schemas.microsoft.com/office/drawing/2014/main" id="{EEA8C1EA-0A76-4343-B97E-7F8F95B8BC57}"/>
              </a:ext>
            </a:extLst>
          </p:cNvPr>
          <p:cNvSpPr>
            <a:spLocks noGrp="1"/>
          </p:cNvSpPr>
          <p:nvPr>
            <p:ph idx="1"/>
          </p:nvPr>
        </p:nvSpPr>
        <p:spPr>
          <a:xfrm>
            <a:off x="1057274" y="1917381"/>
            <a:ext cx="10658475" cy="4654868"/>
          </a:xfrm>
        </p:spPr>
        <p:txBody>
          <a:bodyPr>
            <a:noAutofit/>
          </a:bodyPr>
          <a:lstStyle/>
          <a:p>
            <a:r>
              <a:rPr lang="en-US" sz="1600" dirty="0"/>
              <a:t>The Moisture Stress Index helps measure the effects of drought and catastrophic wetness in the U.S. by measuring national crop yield.  Corn and soybean crops are major components of the U.S. farming and the Moisture Stress Index uses these two crops to approximate the effects of extreme rain and drought.  A lack or an abundance of soil moisture during critical phases of the crop growth and development cycle - known as moisture stress - affects U.S. corn and soybean yield.  Soil moisture conditions in July and August were found to be the best indicators of average crop yield for corn and soybeans, and as such, are used in creating the Moisture Stress Index. The Moisture Stress Index ranges from 0 to 100. The value can be interpreted as the percent of crops in the growing region impacted by excessive rain or drought. For example, an index value of 20 implies that 20% of the crop growing region was impact by drought or excessive rain that year. The Moisture Stress index doesn't distinguish between stress from drought or stress from extreme rain. It only tell us that stress occurred.  Thus, an index value of 20 tells us that 20% of the crop growing region was impacted by droughts or rain, but not which.</a:t>
            </a:r>
          </a:p>
          <a:p>
            <a:endParaRPr lang="en-US" sz="1600" dirty="0"/>
          </a:p>
          <a:p>
            <a:r>
              <a:rPr lang="en-US" sz="1600" dirty="0"/>
              <a:t>The data has two columns: year and moisture stress index</a:t>
            </a:r>
          </a:p>
          <a:p>
            <a:r>
              <a:rPr lang="en-US" sz="1600" dirty="0"/>
              <a:t>The data is available at: </a:t>
            </a:r>
            <a:r>
              <a:rPr lang="en-US" sz="1600" dirty="0">
                <a:hlinkClick r:id="rId2"/>
              </a:rPr>
              <a:t>http://narock.github.io/teaching/CST-411/visualization/corn_moisture_stress_index.txt</a:t>
            </a:r>
            <a:r>
              <a:rPr lang="en-US" sz="1600" dirty="0"/>
              <a:t>   </a:t>
            </a:r>
          </a:p>
          <a:p>
            <a:r>
              <a:rPr lang="en-US" sz="1600" dirty="0"/>
              <a:t>Original source: </a:t>
            </a:r>
            <a:r>
              <a:rPr lang="en-US" sz="1600" dirty="0">
                <a:hlinkClick r:id="rId3"/>
              </a:rPr>
              <a:t>https://www.ncdc.noaa.gov/societal-impacts/cmsi/</a:t>
            </a:r>
            <a:r>
              <a:rPr lang="en-US" sz="1600" dirty="0"/>
              <a:t> </a:t>
            </a:r>
          </a:p>
          <a:p>
            <a:endParaRPr lang="en-US" sz="1600" dirty="0"/>
          </a:p>
          <a:p>
            <a:endParaRPr lang="en-US" sz="1600" dirty="0"/>
          </a:p>
        </p:txBody>
      </p:sp>
    </p:spTree>
    <p:extLst>
      <p:ext uri="{BB962C8B-B14F-4D97-AF65-F5344CB8AC3E}">
        <p14:creationId xmlns:p14="http://schemas.microsoft.com/office/powerpoint/2010/main" val="1440517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AA4A-5865-104B-8FCB-C4204544DD1C}"/>
              </a:ext>
            </a:extLst>
          </p:cNvPr>
          <p:cNvSpPr>
            <a:spLocks noGrp="1"/>
          </p:cNvSpPr>
          <p:nvPr>
            <p:ph type="title"/>
          </p:nvPr>
        </p:nvSpPr>
        <p:spPr>
          <a:xfrm>
            <a:off x="1251678" y="600075"/>
            <a:ext cx="10178322" cy="1274442"/>
          </a:xfrm>
        </p:spPr>
        <p:txBody>
          <a:bodyPr/>
          <a:lstStyle/>
          <a:p>
            <a:r>
              <a:rPr lang="en-US" dirty="0"/>
              <a:t>Questions you might ask</a:t>
            </a:r>
          </a:p>
        </p:txBody>
      </p:sp>
      <p:sp>
        <p:nvSpPr>
          <p:cNvPr id="3" name="Content Placeholder 2">
            <a:extLst>
              <a:ext uri="{FF2B5EF4-FFF2-40B4-BE49-F238E27FC236}">
                <a16:creationId xmlns:a16="http://schemas.microsoft.com/office/drawing/2014/main" id="{B2B34469-E3E0-0840-B91E-E261AC629110}"/>
              </a:ext>
            </a:extLst>
          </p:cNvPr>
          <p:cNvSpPr>
            <a:spLocks noGrp="1"/>
          </p:cNvSpPr>
          <p:nvPr>
            <p:ph idx="1"/>
          </p:nvPr>
        </p:nvSpPr>
        <p:spPr>
          <a:xfrm>
            <a:off x="1251678" y="1714500"/>
            <a:ext cx="10178322" cy="4800599"/>
          </a:xfrm>
        </p:spPr>
        <p:txBody>
          <a:bodyPr/>
          <a:lstStyle/>
          <a:p>
            <a:r>
              <a:rPr lang="en-US" dirty="0"/>
              <a:t>Are there temperature trends locally (Maryland)?</a:t>
            </a:r>
          </a:p>
          <a:p>
            <a:r>
              <a:rPr lang="en-US" dirty="0"/>
              <a:t>Are there temperature trends nationally?</a:t>
            </a:r>
          </a:p>
          <a:p>
            <a:r>
              <a:rPr lang="en-US" dirty="0"/>
              <a:t>How do historical Maryland temperatures (and trends) compare to the national averages?</a:t>
            </a:r>
          </a:p>
          <a:p>
            <a:endParaRPr lang="en-US" dirty="0"/>
          </a:p>
          <a:p>
            <a:r>
              <a:rPr lang="en-US" dirty="0"/>
              <a:t>Is the U.S. seeing more or less wildfires this decade as compared to previous decades?</a:t>
            </a:r>
          </a:p>
          <a:p>
            <a:r>
              <a:rPr lang="en-US" dirty="0"/>
              <a:t>Do we see increases in wild fires at the same time we see increases in national temperatures?</a:t>
            </a:r>
          </a:p>
          <a:p>
            <a:endParaRPr lang="en-US" dirty="0"/>
          </a:p>
          <a:p>
            <a:r>
              <a:rPr lang="en-US" dirty="0"/>
              <a:t>What conclusions can we make regarding drought and excessive rain’s impacts from the Moisture Stress Index?</a:t>
            </a:r>
          </a:p>
          <a:p>
            <a:endParaRPr lang="en-US" dirty="0"/>
          </a:p>
          <a:p>
            <a:r>
              <a:rPr lang="en-US" dirty="0"/>
              <a:t>Can we overlay any of these datasets and visualize them together?</a:t>
            </a:r>
          </a:p>
        </p:txBody>
      </p:sp>
    </p:spTree>
    <p:extLst>
      <p:ext uri="{BB962C8B-B14F-4D97-AF65-F5344CB8AC3E}">
        <p14:creationId xmlns:p14="http://schemas.microsoft.com/office/powerpoint/2010/main" val="33030481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AA4A-5865-104B-8FCB-C4204544DD1C}"/>
              </a:ext>
            </a:extLst>
          </p:cNvPr>
          <p:cNvSpPr>
            <a:spLocks noGrp="1"/>
          </p:cNvSpPr>
          <p:nvPr>
            <p:ph type="title"/>
          </p:nvPr>
        </p:nvSpPr>
        <p:spPr>
          <a:xfrm>
            <a:off x="1251678" y="600075"/>
            <a:ext cx="10178322" cy="1274442"/>
          </a:xfrm>
        </p:spPr>
        <p:txBody>
          <a:bodyPr/>
          <a:lstStyle/>
          <a:p>
            <a:r>
              <a:rPr lang="en-US" dirty="0"/>
              <a:t>Bonus Question</a:t>
            </a:r>
          </a:p>
        </p:txBody>
      </p:sp>
      <p:sp>
        <p:nvSpPr>
          <p:cNvPr id="3" name="Content Placeholder 2">
            <a:extLst>
              <a:ext uri="{FF2B5EF4-FFF2-40B4-BE49-F238E27FC236}">
                <a16:creationId xmlns:a16="http://schemas.microsoft.com/office/drawing/2014/main" id="{B2B34469-E3E0-0840-B91E-E261AC629110}"/>
              </a:ext>
            </a:extLst>
          </p:cNvPr>
          <p:cNvSpPr>
            <a:spLocks noGrp="1"/>
          </p:cNvSpPr>
          <p:nvPr>
            <p:ph idx="1"/>
          </p:nvPr>
        </p:nvSpPr>
        <p:spPr>
          <a:xfrm>
            <a:off x="1082040" y="1714500"/>
            <a:ext cx="10347960" cy="4800599"/>
          </a:xfrm>
        </p:spPr>
        <p:txBody>
          <a:bodyPr>
            <a:normAutofit/>
          </a:bodyPr>
          <a:lstStyle/>
          <a:p>
            <a:r>
              <a:rPr lang="en-US" dirty="0"/>
              <a:t>The United States produced 1.2 billion tons of carbon in 1985 at a growth rate of +0.02 billion tons per year. </a:t>
            </a:r>
          </a:p>
          <a:p>
            <a:endParaRPr lang="en-US" dirty="0"/>
          </a:p>
          <a:p>
            <a:r>
              <a:rPr lang="en-US" dirty="0"/>
              <a:t>China produced 0.9 billion tons of carbon in 2003 at a growth rate of +0.15 billion tons per year.</a:t>
            </a:r>
          </a:p>
          <a:p>
            <a:endParaRPr lang="en-US" dirty="0"/>
          </a:p>
          <a:p>
            <a:r>
              <a:rPr lang="en-US" dirty="0"/>
              <a:t>We can write this as two linear equations:</a:t>
            </a:r>
          </a:p>
          <a:p>
            <a:endParaRPr lang="en-US" dirty="0"/>
          </a:p>
          <a:p>
            <a:pPr marL="0" indent="0">
              <a:buNone/>
            </a:pPr>
            <a:r>
              <a:rPr lang="en-US" dirty="0"/>
              <a:t>y - 0.9 = 0.15(x-2003) (China) </a:t>
            </a:r>
          </a:p>
          <a:p>
            <a:pPr marL="0" indent="0">
              <a:buNone/>
            </a:pPr>
            <a:r>
              <a:rPr lang="en-US" dirty="0"/>
              <a:t>y - 1.2 = 0.02(x-1985) (US)</a:t>
            </a:r>
          </a:p>
        </p:txBody>
      </p:sp>
      <p:sp>
        <p:nvSpPr>
          <p:cNvPr id="4" name="TextBox 3">
            <a:extLst>
              <a:ext uri="{FF2B5EF4-FFF2-40B4-BE49-F238E27FC236}">
                <a16:creationId xmlns:a16="http://schemas.microsoft.com/office/drawing/2014/main" id="{4253A93B-73D9-0042-A2A9-A8FEB2A30B15}"/>
              </a:ext>
            </a:extLst>
          </p:cNvPr>
          <p:cNvSpPr txBox="1"/>
          <p:nvPr/>
        </p:nvSpPr>
        <p:spPr>
          <a:xfrm>
            <a:off x="1029032" y="6308036"/>
            <a:ext cx="10738899" cy="307777"/>
          </a:xfrm>
          <a:prstGeom prst="rect">
            <a:avLst/>
          </a:prstGeom>
          <a:noFill/>
        </p:spPr>
        <p:txBody>
          <a:bodyPr wrap="square" rtlCol="0">
            <a:spAutoFit/>
          </a:bodyPr>
          <a:lstStyle/>
          <a:p>
            <a:r>
              <a:rPr lang="en-US" sz="1400" dirty="0"/>
              <a:t>Curtesy of NASA/Goddard Education and Outreach: </a:t>
            </a:r>
            <a:r>
              <a:rPr lang="en-US" sz="1400" dirty="0">
                <a:hlinkClick r:id="rId2"/>
              </a:rPr>
              <a:t>https://spacemath.gsfc.nasa.gov/Modules/8Module8.html</a:t>
            </a:r>
            <a:r>
              <a:rPr lang="en-US" sz="1400" dirty="0"/>
              <a:t> </a:t>
            </a:r>
          </a:p>
        </p:txBody>
      </p:sp>
    </p:spTree>
    <p:extLst>
      <p:ext uri="{BB962C8B-B14F-4D97-AF65-F5344CB8AC3E}">
        <p14:creationId xmlns:p14="http://schemas.microsoft.com/office/powerpoint/2010/main" val="42870605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AAA4A-5865-104B-8FCB-C4204544DD1C}"/>
              </a:ext>
            </a:extLst>
          </p:cNvPr>
          <p:cNvSpPr>
            <a:spLocks noGrp="1"/>
          </p:cNvSpPr>
          <p:nvPr>
            <p:ph type="title"/>
          </p:nvPr>
        </p:nvSpPr>
        <p:spPr>
          <a:xfrm>
            <a:off x="1251678" y="600075"/>
            <a:ext cx="10178322" cy="1274442"/>
          </a:xfrm>
        </p:spPr>
        <p:txBody>
          <a:bodyPr/>
          <a:lstStyle/>
          <a:p>
            <a:r>
              <a:rPr lang="en-US" dirty="0"/>
              <a:t>Bonus Question</a:t>
            </a:r>
          </a:p>
        </p:txBody>
      </p:sp>
      <p:sp>
        <p:nvSpPr>
          <p:cNvPr id="3" name="Content Placeholder 2">
            <a:extLst>
              <a:ext uri="{FF2B5EF4-FFF2-40B4-BE49-F238E27FC236}">
                <a16:creationId xmlns:a16="http://schemas.microsoft.com/office/drawing/2014/main" id="{B2B34469-E3E0-0840-B91E-E261AC629110}"/>
              </a:ext>
            </a:extLst>
          </p:cNvPr>
          <p:cNvSpPr>
            <a:spLocks noGrp="1"/>
          </p:cNvSpPr>
          <p:nvPr>
            <p:ph idx="1"/>
          </p:nvPr>
        </p:nvSpPr>
        <p:spPr>
          <a:xfrm>
            <a:off x="1082040" y="1874517"/>
            <a:ext cx="10347960" cy="4640582"/>
          </a:xfrm>
        </p:spPr>
        <p:txBody>
          <a:bodyPr>
            <a:normAutofit/>
          </a:bodyPr>
          <a:lstStyle/>
          <a:p>
            <a:pPr marL="0" indent="0">
              <a:buNone/>
            </a:pPr>
            <a:r>
              <a:rPr lang="en-US" dirty="0"/>
              <a:t>y - 0.9 = 0.15(x-2003) (China) </a:t>
            </a:r>
          </a:p>
          <a:p>
            <a:pPr marL="0" indent="0">
              <a:buNone/>
            </a:pPr>
            <a:r>
              <a:rPr lang="en-US" dirty="0"/>
              <a:t>y - 1.2 = 0.02(x-1985) (US)</a:t>
            </a:r>
          </a:p>
          <a:p>
            <a:pPr marL="0" indent="0">
              <a:buNone/>
            </a:pPr>
            <a:endParaRPr lang="en-US" dirty="0"/>
          </a:p>
          <a:p>
            <a:pPr marL="0" indent="0">
              <a:buNone/>
            </a:pPr>
            <a:r>
              <a:rPr lang="en-US" dirty="0"/>
              <a:t>In what year will China and the US be producing the same amount of carbon emissions? </a:t>
            </a:r>
          </a:p>
          <a:p>
            <a:pPr marL="0" indent="0">
              <a:buNone/>
            </a:pPr>
            <a:endParaRPr lang="en-US" dirty="0"/>
          </a:p>
          <a:p>
            <a:pPr marL="457200" indent="-457200">
              <a:buFont typeface="+mj-lt"/>
              <a:buAutoNum type="arabicPeriod"/>
            </a:pPr>
            <a:r>
              <a:rPr lang="en-US" dirty="0"/>
              <a:t>Solve using </a:t>
            </a:r>
            <a:r>
              <a:rPr lang="en-US" dirty="0" err="1"/>
              <a:t>numpy</a:t>
            </a:r>
            <a:r>
              <a:rPr lang="en-US" dirty="0"/>
              <a:t> and a system of equations</a:t>
            </a:r>
          </a:p>
          <a:p>
            <a:pPr marL="457200" indent="-457200">
              <a:buFont typeface="+mj-lt"/>
              <a:buAutoNum type="arabicPeriod"/>
            </a:pPr>
            <a:r>
              <a:rPr lang="en-US" dirty="0"/>
              <a:t>Confirm your answer through visualization – x represents the year.  Plot both lines on the same plot. The x value where they intersect is the answer</a:t>
            </a:r>
          </a:p>
          <a:p>
            <a:pPr marL="0" indent="0">
              <a:buNone/>
            </a:pPr>
            <a:endParaRPr lang="en-US" dirty="0"/>
          </a:p>
        </p:txBody>
      </p:sp>
    </p:spTree>
    <p:extLst>
      <p:ext uri="{BB962C8B-B14F-4D97-AF65-F5344CB8AC3E}">
        <p14:creationId xmlns:p14="http://schemas.microsoft.com/office/powerpoint/2010/main" val="40078467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3F804-5C7B-E545-B503-06299E1F9E79}"/>
              </a:ext>
            </a:extLst>
          </p:cNvPr>
          <p:cNvSpPr>
            <a:spLocks noGrp="1"/>
          </p:cNvSpPr>
          <p:nvPr>
            <p:ph type="title"/>
          </p:nvPr>
        </p:nvSpPr>
        <p:spPr/>
        <p:txBody>
          <a:bodyPr/>
          <a:lstStyle/>
          <a:p>
            <a:r>
              <a:rPr lang="en-US" dirty="0"/>
              <a:t>Bonus Question - Solution</a:t>
            </a:r>
          </a:p>
        </p:txBody>
      </p:sp>
      <p:sp>
        <p:nvSpPr>
          <p:cNvPr id="3" name="Content Placeholder 2">
            <a:extLst>
              <a:ext uri="{FF2B5EF4-FFF2-40B4-BE49-F238E27FC236}">
                <a16:creationId xmlns:a16="http://schemas.microsoft.com/office/drawing/2014/main" id="{480D577E-6361-D948-8D2C-27191FBF0E1C}"/>
              </a:ext>
            </a:extLst>
          </p:cNvPr>
          <p:cNvSpPr>
            <a:spLocks noGrp="1"/>
          </p:cNvSpPr>
          <p:nvPr>
            <p:ph idx="1"/>
          </p:nvPr>
        </p:nvSpPr>
        <p:spPr>
          <a:xfrm>
            <a:off x="1251678" y="1595337"/>
            <a:ext cx="4546007" cy="4844374"/>
          </a:xfrm>
        </p:spPr>
        <p:txBody>
          <a:bodyPr/>
          <a:lstStyle/>
          <a:p>
            <a:pPr marL="0" indent="0">
              <a:buNone/>
            </a:pPr>
            <a:r>
              <a:rPr lang="en-US" dirty="0"/>
              <a:t>y - 0.9 = 0.15(x-2003) (China) </a:t>
            </a:r>
          </a:p>
          <a:p>
            <a:pPr marL="0" indent="0">
              <a:buNone/>
            </a:pPr>
            <a:r>
              <a:rPr lang="en-US" dirty="0"/>
              <a:t>y - 1.2 = 0.02(x-1985) (US)</a:t>
            </a:r>
          </a:p>
          <a:p>
            <a:pPr marL="0" indent="0">
              <a:buNone/>
            </a:pPr>
            <a:endParaRPr lang="en-US" dirty="0"/>
          </a:p>
          <a:p>
            <a:pPr marL="0" indent="0">
              <a:buNone/>
            </a:pPr>
            <a:r>
              <a:rPr lang="en-US" dirty="0"/>
              <a:t>They simply to </a:t>
            </a:r>
          </a:p>
          <a:p>
            <a:pPr marL="0" indent="0">
              <a:buNone/>
            </a:pPr>
            <a:r>
              <a:rPr lang="en-US" dirty="0"/>
              <a:t>y = +0.15x – 299.55 (China)</a:t>
            </a:r>
          </a:p>
          <a:p>
            <a:pPr marL="0" indent="0">
              <a:buNone/>
            </a:pPr>
            <a:r>
              <a:rPr lang="en-US" dirty="0"/>
              <a:t>y = +0.02x – 38.5. (US)</a:t>
            </a:r>
          </a:p>
          <a:p>
            <a:pPr marL="0" indent="0">
              <a:buNone/>
            </a:pPr>
            <a:endParaRPr lang="en-US" dirty="0"/>
          </a:p>
          <a:p>
            <a:pPr marL="0" indent="0">
              <a:buNone/>
            </a:pPr>
            <a:r>
              <a:rPr lang="en-US" dirty="0"/>
              <a:t>Which gives us </a:t>
            </a:r>
          </a:p>
          <a:p>
            <a:pPr marL="0" indent="0">
              <a:buNone/>
            </a:pPr>
            <a:endParaRPr lang="en-US" dirty="0"/>
          </a:p>
          <a:p>
            <a:pPr marL="0" indent="0">
              <a:buNone/>
            </a:pPr>
            <a:r>
              <a:rPr lang="en-US" dirty="0"/>
              <a:t>0.15x – y = 299.55                   </a:t>
            </a:r>
          </a:p>
          <a:p>
            <a:pPr marL="0" indent="0">
              <a:buNone/>
            </a:pPr>
            <a:r>
              <a:rPr lang="en-US" dirty="0"/>
              <a:t>0.02x – y = 38.5</a:t>
            </a:r>
          </a:p>
          <a:p>
            <a:pPr marL="0" indent="0">
              <a:buNone/>
            </a:pPr>
            <a:endParaRPr lang="en-US" dirty="0"/>
          </a:p>
        </p:txBody>
      </p:sp>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C71E4BED-6AFB-324D-830B-FAAC1A67BBF3}"/>
                  </a:ext>
                </a:extLst>
              </p:cNvPr>
              <p:cNvSpPr txBox="1"/>
              <p:nvPr/>
            </p:nvSpPr>
            <p:spPr>
              <a:xfrm>
                <a:off x="5138631" y="5496127"/>
                <a:ext cx="1653702" cy="571375"/>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200" b="0" i="1" smtClean="0">
                              <a:latin typeface="Cambria Math" panose="02040503050406030204" pitchFamily="18" charset="0"/>
                            </a:rPr>
                          </m:ctrlPr>
                        </m:dPr>
                        <m:e>
                          <m:m>
                            <m:mPr>
                              <m:mcs>
                                <m:mc>
                                  <m:mcPr>
                                    <m:count m:val="2"/>
                                    <m:mcJc m:val="center"/>
                                  </m:mcPr>
                                </m:mc>
                              </m:mcs>
                              <m:ctrlPr>
                                <a:rPr lang="en-US" sz="2200" b="0" i="1" smtClean="0">
                                  <a:latin typeface="Cambria Math" panose="02040503050406030204" pitchFamily="18" charset="0"/>
                                </a:rPr>
                              </m:ctrlPr>
                            </m:mPr>
                            <m:mr>
                              <m:e>
                                <m:r>
                                  <m:rPr>
                                    <m:brk m:alnAt="7"/>
                                  </m:rPr>
                                  <a:rPr lang="en-US" sz="2200" b="0" i="1" smtClean="0">
                                    <a:latin typeface="Cambria Math" panose="02040503050406030204" pitchFamily="18" charset="0"/>
                                  </a:rPr>
                                  <m:t>0</m:t>
                                </m:r>
                                <m:r>
                                  <a:rPr lang="en-US" sz="2200" b="0" i="1" smtClean="0">
                                    <a:latin typeface="Cambria Math" panose="02040503050406030204" pitchFamily="18" charset="0"/>
                                  </a:rPr>
                                  <m:t>.15</m:t>
                                </m:r>
                              </m:e>
                              <m:e>
                                <m:r>
                                  <a:rPr lang="en-US" sz="2200" b="0" i="1" smtClean="0">
                                    <a:latin typeface="Cambria Math" panose="02040503050406030204" pitchFamily="18" charset="0"/>
                                  </a:rPr>
                                  <m:t>−1</m:t>
                                </m:r>
                              </m:e>
                            </m:mr>
                            <m:mr>
                              <m:e>
                                <m:r>
                                  <a:rPr lang="en-US" sz="2200" b="0" i="1" smtClean="0">
                                    <a:latin typeface="Cambria Math" panose="02040503050406030204" pitchFamily="18" charset="0"/>
                                  </a:rPr>
                                  <m:t>0.02</m:t>
                                </m:r>
                              </m:e>
                              <m:e>
                                <m:r>
                                  <a:rPr lang="en-US" sz="2200" b="0" i="1" smtClean="0">
                                    <a:latin typeface="Cambria Math" panose="02040503050406030204" pitchFamily="18" charset="0"/>
                                  </a:rPr>
                                  <m:t>−1</m:t>
                                </m:r>
                              </m:e>
                            </m:mr>
                          </m:m>
                        </m:e>
                      </m:d>
                    </m:oMath>
                  </m:oMathPara>
                </a14:m>
                <a:endParaRPr lang="en-US" sz="2200" dirty="0"/>
              </a:p>
            </p:txBody>
          </p:sp>
        </mc:Choice>
        <mc:Fallback xmlns="">
          <p:sp>
            <p:nvSpPr>
              <p:cNvPr id="4" name="TextBox 3">
                <a:extLst>
                  <a:ext uri="{FF2B5EF4-FFF2-40B4-BE49-F238E27FC236}">
                    <a16:creationId xmlns:a16="http://schemas.microsoft.com/office/drawing/2014/main" id="{C71E4BED-6AFB-324D-830B-FAAC1A67BBF3}"/>
                  </a:ext>
                </a:extLst>
              </p:cNvPr>
              <p:cNvSpPr txBox="1">
                <a:spLocks noRot="1" noChangeAspect="1" noMove="1" noResize="1" noEditPoints="1" noAdjustHandles="1" noChangeArrowheads="1" noChangeShapeType="1" noTextEdit="1"/>
              </p:cNvSpPr>
              <p:nvPr/>
            </p:nvSpPr>
            <p:spPr>
              <a:xfrm>
                <a:off x="5138631" y="5496127"/>
                <a:ext cx="1653702" cy="571375"/>
              </a:xfrm>
              <a:prstGeom prst="rect">
                <a:avLst/>
              </a:prstGeom>
              <a:blipFill>
                <a:blip r:embed="rId2"/>
                <a:stretch>
                  <a:fillRect t="-2174" b="-1304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E5A1905-2D3C-D04D-8912-325E85456635}"/>
                  </a:ext>
                </a:extLst>
              </p:cNvPr>
              <p:cNvSpPr txBox="1"/>
              <p:nvPr/>
            </p:nvSpPr>
            <p:spPr>
              <a:xfrm>
                <a:off x="6792333" y="5452557"/>
                <a:ext cx="796308" cy="658514"/>
              </a:xfrm>
              <a:prstGeom prst="rect">
                <a:avLst/>
              </a:prstGeom>
              <a:noFill/>
            </p:spPr>
            <p:txBody>
              <a:bodyPr wrap="none" rtlCol="0">
                <a:spAutoFit/>
              </a:bodyPr>
              <a:lstStyle/>
              <a:p>
                <a14:m>
                  <m:oMath xmlns:m="http://schemas.openxmlformats.org/officeDocument/2006/math">
                    <m:d>
                      <m:dPr>
                        <m:begChr m:val="["/>
                        <m:endChr m:val="]"/>
                        <m:ctrlPr>
                          <a:rPr lang="en-US" sz="2200" i="1" smtClean="0">
                            <a:latin typeface="Cambria Math" panose="02040503050406030204" pitchFamily="18" charset="0"/>
                          </a:rPr>
                        </m:ctrlPr>
                      </m:dPr>
                      <m:e>
                        <m:m>
                          <m:mPr>
                            <m:mcs>
                              <m:mc>
                                <m:mcPr>
                                  <m:count m:val="1"/>
                                  <m:mcJc m:val="center"/>
                                </m:mcPr>
                              </m:mc>
                            </m:mcs>
                            <m:ctrlPr>
                              <a:rPr lang="en-US" sz="2200" i="1" smtClean="0">
                                <a:latin typeface="Cambria Math" panose="02040503050406030204" pitchFamily="18" charset="0"/>
                              </a:rPr>
                            </m:ctrlPr>
                          </m:mPr>
                          <m:mr>
                            <m:e>
                              <m:r>
                                <m:rPr>
                                  <m:brk m:alnAt="7"/>
                                </m:rPr>
                                <a:rPr lang="en-US" sz="2200" b="0" i="1" smtClean="0">
                                  <a:latin typeface="Cambria Math" panose="02040503050406030204" pitchFamily="18" charset="0"/>
                                </a:rPr>
                                <m:t>𝑥</m:t>
                              </m:r>
                            </m:e>
                          </m:mr>
                          <m:mr>
                            <m:e>
                              <m:r>
                                <a:rPr lang="en-US" sz="2200" b="0" i="1" smtClean="0">
                                  <a:latin typeface="Cambria Math" panose="02040503050406030204" pitchFamily="18" charset="0"/>
                                </a:rPr>
                                <m:t>𝑦</m:t>
                              </m:r>
                            </m:e>
                          </m:mr>
                        </m:m>
                      </m:e>
                    </m:d>
                  </m:oMath>
                </a14:m>
                <a:r>
                  <a:rPr lang="en-US" sz="2200" dirty="0"/>
                  <a:t> =</a:t>
                </a:r>
              </a:p>
            </p:txBody>
          </p:sp>
        </mc:Choice>
        <mc:Fallback xmlns="">
          <p:sp>
            <p:nvSpPr>
              <p:cNvPr id="7" name="TextBox 6">
                <a:extLst>
                  <a:ext uri="{FF2B5EF4-FFF2-40B4-BE49-F238E27FC236}">
                    <a16:creationId xmlns:a16="http://schemas.microsoft.com/office/drawing/2014/main" id="{2E5A1905-2D3C-D04D-8912-325E85456635}"/>
                  </a:ext>
                </a:extLst>
              </p:cNvPr>
              <p:cNvSpPr txBox="1">
                <a:spLocks noRot="1" noChangeAspect="1" noMove="1" noResize="1" noEditPoints="1" noAdjustHandles="1" noChangeArrowheads="1" noChangeShapeType="1" noTextEdit="1"/>
              </p:cNvSpPr>
              <p:nvPr/>
            </p:nvSpPr>
            <p:spPr>
              <a:xfrm>
                <a:off x="6792333" y="5452557"/>
                <a:ext cx="796308" cy="658514"/>
              </a:xfrm>
              <a:prstGeom prst="rect">
                <a:avLst/>
              </a:prstGeom>
              <a:blipFill>
                <a:blip r:embed="rId3"/>
                <a:stretch>
                  <a:fillRect r="-6250" b="-5660"/>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458D0FCF-E893-3143-9B84-106EB8C4C96A}"/>
                  </a:ext>
                </a:extLst>
              </p:cNvPr>
              <p:cNvSpPr txBox="1"/>
              <p:nvPr/>
            </p:nvSpPr>
            <p:spPr>
              <a:xfrm>
                <a:off x="7471911" y="5423186"/>
                <a:ext cx="1304460" cy="663771"/>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US" sz="2200" i="1" smtClean="0">
                              <a:latin typeface="Cambria Math" panose="02040503050406030204" pitchFamily="18" charset="0"/>
                            </a:rPr>
                          </m:ctrlPr>
                        </m:dPr>
                        <m:e>
                          <m:m>
                            <m:mPr>
                              <m:mcs>
                                <m:mc>
                                  <m:mcPr>
                                    <m:count m:val="1"/>
                                    <m:mcJc m:val="center"/>
                                  </m:mcPr>
                                </m:mc>
                              </m:mcs>
                              <m:ctrlPr>
                                <a:rPr lang="en-US" sz="2200" i="1" smtClean="0">
                                  <a:latin typeface="Cambria Math" panose="02040503050406030204" pitchFamily="18" charset="0"/>
                                </a:rPr>
                              </m:ctrlPr>
                            </m:mPr>
                            <m:mr>
                              <m:e>
                                <m:r>
                                  <m:rPr>
                                    <m:brk m:alnAt="7"/>
                                  </m:rPr>
                                  <a:rPr lang="en-US" sz="2200" b="0" i="1" smtClean="0">
                                    <a:latin typeface="Cambria Math" panose="02040503050406030204" pitchFamily="18" charset="0"/>
                                  </a:rPr>
                                  <m:t>2</m:t>
                                </m:r>
                                <m:r>
                                  <a:rPr lang="en-US" sz="2200" b="0" i="1" smtClean="0">
                                    <a:latin typeface="Cambria Math" panose="02040503050406030204" pitchFamily="18" charset="0"/>
                                  </a:rPr>
                                  <m:t>99.55</m:t>
                                </m:r>
                              </m:e>
                            </m:mr>
                            <m:mr>
                              <m:e>
                                <m:r>
                                  <a:rPr lang="en-US" sz="2200" b="0" i="1" smtClean="0">
                                    <a:latin typeface="Cambria Math" panose="02040503050406030204" pitchFamily="18" charset="0"/>
                                  </a:rPr>
                                  <m:t>38.5</m:t>
                                </m:r>
                              </m:e>
                            </m:mr>
                          </m:m>
                        </m:e>
                      </m:d>
                    </m:oMath>
                  </m:oMathPara>
                </a14:m>
                <a:endParaRPr lang="en-US" sz="2200" dirty="0"/>
              </a:p>
            </p:txBody>
          </p:sp>
        </mc:Choice>
        <mc:Fallback xmlns="">
          <p:sp>
            <p:nvSpPr>
              <p:cNvPr id="8" name="TextBox 7">
                <a:extLst>
                  <a:ext uri="{FF2B5EF4-FFF2-40B4-BE49-F238E27FC236}">
                    <a16:creationId xmlns:a16="http://schemas.microsoft.com/office/drawing/2014/main" id="{458D0FCF-E893-3143-9B84-106EB8C4C96A}"/>
                  </a:ext>
                </a:extLst>
              </p:cNvPr>
              <p:cNvSpPr txBox="1">
                <a:spLocks noRot="1" noChangeAspect="1" noMove="1" noResize="1" noEditPoints="1" noAdjustHandles="1" noChangeArrowheads="1" noChangeShapeType="1" noTextEdit="1"/>
              </p:cNvSpPr>
              <p:nvPr/>
            </p:nvSpPr>
            <p:spPr>
              <a:xfrm>
                <a:off x="7471911" y="5423186"/>
                <a:ext cx="1304460" cy="663771"/>
              </a:xfrm>
              <a:prstGeom prst="rect">
                <a:avLst/>
              </a:prstGeom>
              <a:blipFill>
                <a:blip r:embed="rId4"/>
                <a:stretch>
                  <a:fillRect b="-5660"/>
                </a:stretch>
              </a:blipFill>
            </p:spPr>
            <p:txBody>
              <a:bodyPr/>
              <a:lstStyle/>
              <a:p>
                <a:r>
                  <a:rPr lang="en-US">
                    <a:noFill/>
                  </a:rPr>
                  <a:t> </a:t>
                </a:r>
              </a:p>
            </p:txBody>
          </p:sp>
        </mc:Fallback>
      </mc:AlternateContent>
      <p:sp>
        <p:nvSpPr>
          <p:cNvPr id="9" name="TextBox 8">
            <a:extLst>
              <a:ext uri="{FF2B5EF4-FFF2-40B4-BE49-F238E27FC236}">
                <a16:creationId xmlns:a16="http://schemas.microsoft.com/office/drawing/2014/main" id="{1B834D27-BE05-074A-A500-024EE65FE138}"/>
              </a:ext>
            </a:extLst>
          </p:cNvPr>
          <p:cNvSpPr txBox="1"/>
          <p:nvPr/>
        </p:nvSpPr>
        <p:spPr>
          <a:xfrm>
            <a:off x="3813244" y="6247256"/>
            <a:ext cx="7331834" cy="369332"/>
          </a:xfrm>
          <a:prstGeom prst="rect">
            <a:avLst/>
          </a:prstGeom>
          <a:noFill/>
        </p:spPr>
        <p:txBody>
          <a:bodyPr wrap="square" rtlCol="0">
            <a:spAutoFit/>
          </a:bodyPr>
          <a:lstStyle/>
          <a:p>
            <a:r>
              <a:rPr lang="en-US" dirty="0"/>
              <a:t>x = 2008 using </a:t>
            </a:r>
            <a:r>
              <a:rPr lang="en-US" dirty="0" err="1"/>
              <a:t>numpy</a:t>
            </a:r>
            <a:r>
              <a:rPr lang="en-US" dirty="0"/>
              <a:t> and matplotlib: see </a:t>
            </a:r>
            <a:r>
              <a:rPr lang="en-US" dirty="0">
                <a:solidFill>
                  <a:srgbClr val="FF0000"/>
                </a:solidFill>
              </a:rPr>
              <a:t>03_</a:t>
            </a:r>
            <a:r>
              <a:rPr lang="en-US" b="1" dirty="0">
                <a:solidFill>
                  <a:srgbClr val="FF0000"/>
                </a:solidFill>
              </a:rPr>
              <a:t>US_China_Emissions.ipynb</a:t>
            </a:r>
          </a:p>
        </p:txBody>
      </p:sp>
    </p:spTree>
    <p:extLst>
      <p:ext uri="{BB962C8B-B14F-4D97-AF65-F5344CB8AC3E}">
        <p14:creationId xmlns:p14="http://schemas.microsoft.com/office/powerpoint/2010/main" val="2910936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normAutofit/>
          </a:bodyPr>
          <a:lstStyle/>
          <a:p>
            <a:r>
              <a:rPr lang="en-US" dirty="0"/>
              <a:t>This work is licensed under a Creative Commons Attribution-</a:t>
            </a:r>
            <a:r>
              <a:rPr lang="en-US" dirty="0" err="1"/>
              <a:t>NonCommercial</a:t>
            </a:r>
            <a:r>
              <a:rPr lang="en-US" dirty="0"/>
              <a:t>-</a:t>
            </a:r>
            <a:r>
              <a:rPr lang="en-US" dirty="0" err="1"/>
              <a:t>ShareAlike</a:t>
            </a:r>
            <a:r>
              <a:rPr lang="en-US" dirty="0"/>
              <a:t> 4.0 International License</a:t>
            </a:r>
          </a:p>
          <a:p>
            <a:pPr lvl="1"/>
            <a:r>
              <a:rPr lang="en-US" dirty="0"/>
              <a:t>Fore more details: </a:t>
            </a:r>
            <a:r>
              <a:rPr lang="en-US" dirty="0">
                <a:hlinkClick r:id="rId2"/>
              </a:rPr>
              <a:t>https://creativecommons.org/licenses/by-nc-sa/4.0/</a:t>
            </a:r>
            <a:r>
              <a:rPr lang="en-US" dirty="0"/>
              <a:t> </a:t>
            </a:r>
          </a:p>
          <a:p>
            <a:pPr lvl="1"/>
            <a:endParaRPr lang="en-US" dirty="0"/>
          </a:p>
          <a:p>
            <a:r>
              <a:rPr lang="en-US" dirty="0"/>
              <a:t>The author is indebted to the generosity of others who have provided example problems and datasets.  Where appropriate, external sources are cited both in the slides and in </a:t>
            </a:r>
            <a:r>
              <a:rPr lang="en-US" dirty="0" err="1"/>
              <a:t>Jupyter</a:t>
            </a:r>
            <a:r>
              <a:rPr lang="en-US" dirty="0"/>
              <a:t> Notebooks</a:t>
            </a:r>
          </a:p>
          <a:p>
            <a:endParaRPr lang="en-US" dirty="0"/>
          </a:p>
          <a:p>
            <a:r>
              <a:rPr lang="en-US" dirty="0"/>
              <a:t>Images from around the Web are also used to help convey concepts</a:t>
            </a:r>
          </a:p>
          <a:p>
            <a:endParaRPr lang="en-US" dirty="0"/>
          </a:p>
          <a:p>
            <a:r>
              <a:rPr lang="en-US" dirty="0"/>
              <a:t>Content that is reused in these slides is either open licensed or, as I understand it, meets the Fair Use Doctrine for educational reuse. </a:t>
            </a:r>
          </a:p>
          <a:p>
            <a:endParaRPr lang="en-US" dirty="0"/>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3"/>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12966751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8EFA8-1CB1-6946-8BEB-B33E5B813393}"/>
              </a:ext>
            </a:extLst>
          </p:cNvPr>
          <p:cNvSpPr>
            <a:spLocks noGrp="1"/>
          </p:cNvSpPr>
          <p:nvPr>
            <p:ph type="title"/>
          </p:nvPr>
        </p:nvSpPr>
        <p:spPr/>
        <p:txBody>
          <a:bodyPr/>
          <a:lstStyle/>
          <a:p>
            <a:r>
              <a:rPr lang="en-US" dirty="0"/>
              <a:t>License and References</a:t>
            </a:r>
          </a:p>
        </p:txBody>
      </p:sp>
      <p:sp>
        <p:nvSpPr>
          <p:cNvPr id="3" name="Content Placeholder 2">
            <a:extLst>
              <a:ext uri="{FF2B5EF4-FFF2-40B4-BE49-F238E27FC236}">
                <a16:creationId xmlns:a16="http://schemas.microsoft.com/office/drawing/2014/main" id="{CC4693E6-CE62-CE42-A686-57EC39829B63}"/>
              </a:ext>
            </a:extLst>
          </p:cNvPr>
          <p:cNvSpPr>
            <a:spLocks noGrp="1"/>
          </p:cNvSpPr>
          <p:nvPr>
            <p:ph idx="1"/>
          </p:nvPr>
        </p:nvSpPr>
        <p:spPr>
          <a:xfrm>
            <a:off x="1114425" y="1557338"/>
            <a:ext cx="10601325" cy="5041070"/>
          </a:xfrm>
        </p:spPr>
        <p:txBody>
          <a:bodyPr/>
          <a:lstStyle/>
          <a:p>
            <a:endParaRPr lang="en-US" dirty="0"/>
          </a:p>
          <a:p>
            <a:r>
              <a:rPr lang="en-US" dirty="0"/>
              <a:t>My university offering of this course has an introductory Python course as a prerequisite </a:t>
            </a:r>
          </a:p>
          <a:p>
            <a:endParaRPr lang="en-US" dirty="0"/>
          </a:p>
          <a:p>
            <a:r>
              <a:rPr lang="en-US" dirty="0"/>
              <a:t>That course uses</a:t>
            </a:r>
          </a:p>
          <a:p>
            <a:pPr lvl="1"/>
            <a:r>
              <a:rPr lang="en-US" dirty="0"/>
              <a:t>Python Programming:  An Introduction to Computer Science 2010, 3rd Edition, John </a:t>
            </a:r>
            <a:r>
              <a:rPr lang="en-US" dirty="0" err="1"/>
              <a:t>Zelle</a:t>
            </a:r>
            <a:r>
              <a:rPr lang="en-US" dirty="0"/>
              <a:t>, Franklin, Beedle &amp; Associates Inc., ISBN 9781590282755 </a:t>
            </a:r>
          </a:p>
          <a:p>
            <a:pPr lvl="1"/>
            <a:endParaRPr lang="en-US" dirty="0"/>
          </a:p>
          <a:p>
            <a:r>
              <a:rPr lang="en-US" dirty="0"/>
              <a:t>At times, example problems from that text will be cited</a:t>
            </a:r>
          </a:p>
          <a:p>
            <a:endParaRPr lang="en-US" dirty="0"/>
          </a:p>
          <a:p>
            <a:pPr lvl="1"/>
            <a:endParaRPr lang="en-US" dirty="0"/>
          </a:p>
        </p:txBody>
      </p:sp>
      <p:pic>
        <p:nvPicPr>
          <p:cNvPr id="6" name="Picture 5">
            <a:extLst>
              <a:ext uri="{FF2B5EF4-FFF2-40B4-BE49-F238E27FC236}">
                <a16:creationId xmlns:a16="http://schemas.microsoft.com/office/drawing/2014/main" id="{703F2722-B462-A640-96D9-E60E65557C76}"/>
              </a:ext>
            </a:extLst>
          </p:cNvPr>
          <p:cNvPicPr>
            <a:picLocks noChangeAspect="1"/>
          </p:cNvPicPr>
          <p:nvPr/>
        </p:nvPicPr>
        <p:blipFill>
          <a:blip r:embed="rId2"/>
          <a:stretch>
            <a:fillRect/>
          </a:stretch>
        </p:blipFill>
        <p:spPr>
          <a:xfrm>
            <a:off x="8638315" y="325176"/>
            <a:ext cx="2527377" cy="803275"/>
          </a:xfrm>
          <a:prstGeom prst="rect">
            <a:avLst/>
          </a:prstGeom>
        </p:spPr>
      </p:pic>
    </p:spTree>
    <p:extLst>
      <p:ext uri="{BB962C8B-B14F-4D97-AF65-F5344CB8AC3E}">
        <p14:creationId xmlns:p14="http://schemas.microsoft.com/office/powerpoint/2010/main" val="2578481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7B93E-5984-0249-A2BA-CF4AB4498FD1}"/>
              </a:ext>
            </a:extLst>
          </p:cNvPr>
          <p:cNvSpPr>
            <a:spLocks noGrp="1"/>
          </p:cNvSpPr>
          <p:nvPr>
            <p:ph type="title"/>
          </p:nvPr>
        </p:nvSpPr>
        <p:spPr/>
        <p:txBody>
          <a:bodyPr/>
          <a:lstStyle/>
          <a:p>
            <a:r>
              <a:rPr lang="en-US" dirty="0"/>
              <a:t>Mystery dataset</a:t>
            </a:r>
          </a:p>
        </p:txBody>
      </p:sp>
      <p:sp>
        <p:nvSpPr>
          <p:cNvPr id="3" name="Content Placeholder 2">
            <a:extLst>
              <a:ext uri="{FF2B5EF4-FFF2-40B4-BE49-F238E27FC236}">
                <a16:creationId xmlns:a16="http://schemas.microsoft.com/office/drawing/2014/main" id="{71676FA6-0258-8340-AD05-DA1AD2B24EC4}"/>
              </a:ext>
            </a:extLst>
          </p:cNvPr>
          <p:cNvSpPr>
            <a:spLocks noGrp="1"/>
          </p:cNvSpPr>
          <p:nvPr>
            <p:ph idx="1"/>
          </p:nvPr>
        </p:nvSpPr>
        <p:spPr>
          <a:xfrm>
            <a:off x="1251678" y="1974575"/>
            <a:ext cx="10178322" cy="3905018"/>
          </a:xfrm>
        </p:spPr>
        <p:txBody>
          <a:bodyPr/>
          <a:lstStyle/>
          <a:p>
            <a:r>
              <a:rPr lang="en-US" dirty="0"/>
              <a:t>There is data available at: </a:t>
            </a:r>
            <a:r>
              <a:rPr lang="en-US" dirty="0">
                <a:hlinkClick r:id="rId2"/>
              </a:rPr>
              <a:t>http://narock.github.io/teaching/CST-411/sample.tsv</a:t>
            </a:r>
            <a:r>
              <a:rPr lang="en-US" dirty="0"/>
              <a:t> </a:t>
            </a:r>
          </a:p>
          <a:p>
            <a:endParaRPr lang="en-US" dirty="0"/>
          </a:p>
          <a:p>
            <a:r>
              <a:rPr lang="en-US" dirty="0"/>
              <a:t>It is a Tab Separated Variable file</a:t>
            </a:r>
          </a:p>
          <a:p>
            <a:endParaRPr lang="en-US" dirty="0"/>
          </a:p>
          <a:p>
            <a:r>
              <a:rPr lang="en-US" dirty="0"/>
              <a:t>Try reading it into a notebook and exploring the data</a:t>
            </a:r>
          </a:p>
          <a:p>
            <a:endParaRPr lang="en-US" dirty="0"/>
          </a:p>
          <a:p>
            <a:r>
              <a:rPr lang="en-US" dirty="0"/>
              <a:t>These data are related to something that’s in the news this week (September 12, 2018)</a:t>
            </a:r>
          </a:p>
          <a:p>
            <a:endParaRPr lang="en-US" dirty="0"/>
          </a:p>
          <a:p>
            <a:endParaRPr lang="en-US" dirty="0"/>
          </a:p>
        </p:txBody>
      </p:sp>
    </p:spTree>
    <p:extLst>
      <p:ext uri="{BB962C8B-B14F-4D97-AF65-F5344CB8AC3E}">
        <p14:creationId xmlns:p14="http://schemas.microsoft.com/office/powerpoint/2010/main" val="963979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A051-B2B8-4F4D-B6EC-97596D358025}"/>
              </a:ext>
            </a:extLst>
          </p:cNvPr>
          <p:cNvSpPr>
            <a:spLocks noGrp="1"/>
          </p:cNvSpPr>
          <p:nvPr>
            <p:ph type="title"/>
          </p:nvPr>
        </p:nvSpPr>
        <p:spPr/>
        <p:txBody>
          <a:bodyPr/>
          <a:lstStyle/>
          <a:p>
            <a:r>
              <a:rPr lang="en-US" dirty="0"/>
              <a:t>Hurricane </a:t>
            </a:r>
            <a:r>
              <a:rPr lang="en-US" dirty="0" err="1"/>
              <a:t>florence</a:t>
            </a:r>
            <a:endParaRPr lang="en-US" dirty="0"/>
          </a:p>
        </p:txBody>
      </p:sp>
      <p:sp>
        <p:nvSpPr>
          <p:cNvPr id="3" name="Content Placeholder 2">
            <a:extLst>
              <a:ext uri="{FF2B5EF4-FFF2-40B4-BE49-F238E27FC236}">
                <a16:creationId xmlns:a16="http://schemas.microsoft.com/office/drawing/2014/main" id="{E883076A-209C-674F-A253-95A90E7AADF9}"/>
              </a:ext>
            </a:extLst>
          </p:cNvPr>
          <p:cNvSpPr>
            <a:spLocks noGrp="1"/>
          </p:cNvSpPr>
          <p:nvPr>
            <p:ph idx="1"/>
          </p:nvPr>
        </p:nvSpPr>
        <p:spPr>
          <a:xfrm>
            <a:off x="1145661" y="1795005"/>
            <a:ext cx="7401991" cy="3731153"/>
          </a:xfrm>
        </p:spPr>
        <p:txBody>
          <a:bodyPr>
            <a:normAutofit/>
          </a:bodyPr>
          <a:lstStyle/>
          <a:p>
            <a:r>
              <a:rPr lang="en-US" dirty="0"/>
              <a:t>These data come from the National Oceanographic and Atmospheric Administration buoy program</a:t>
            </a:r>
          </a:p>
          <a:p>
            <a:endParaRPr lang="en-US" dirty="0"/>
          </a:p>
          <a:p>
            <a:r>
              <a:rPr lang="en-US" dirty="0"/>
              <a:t>These particular data are from buoy 41002 positioned 225 nautical miles south of Cape Hatteras, North Carolina</a:t>
            </a:r>
          </a:p>
          <a:p>
            <a:r>
              <a:rPr lang="en-US" dirty="0">
                <a:hlinkClick r:id="rId2"/>
              </a:rPr>
              <a:t>https://www.ndbc.noaa.gov/station_page.php?station=41002</a:t>
            </a:r>
            <a:r>
              <a:rPr lang="en-US" dirty="0"/>
              <a:t> </a:t>
            </a:r>
          </a:p>
          <a:p>
            <a:endParaRPr lang="en-US" dirty="0"/>
          </a:p>
          <a:p>
            <a:r>
              <a:rPr lang="en-US" dirty="0"/>
              <a:t>These are the same buoys used</a:t>
            </a:r>
          </a:p>
          <a:p>
            <a:pPr marL="0" indent="0">
              <a:buNone/>
            </a:pPr>
            <a:r>
              <a:rPr lang="en-US" dirty="0"/>
              <a:t>in the weather forecasting this week</a:t>
            </a:r>
          </a:p>
        </p:txBody>
      </p:sp>
      <p:pic>
        <p:nvPicPr>
          <p:cNvPr id="4" name="Picture 3">
            <a:extLst>
              <a:ext uri="{FF2B5EF4-FFF2-40B4-BE49-F238E27FC236}">
                <a16:creationId xmlns:a16="http://schemas.microsoft.com/office/drawing/2014/main" id="{3DE4FB97-C829-E54A-8F78-38506A61B22E}"/>
              </a:ext>
            </a:extLst>
          </p:cNvPr>
          <p:cNvPicPr>
            <a:picLocks noChangeAspect="1"/>
          </p:cNvPicPr>
          <p:nvPr/>
        </p:nvPicPr>
        <p:blipFill>
          <a:blip r:embed="rId3"/>
          <a:stretch>
            <a:fillRect/>
          </a:stretch>
        </p:blipFill>
        <p:spPr>
          <a:xfrm>
            <a:off x="8873986" y="609338"/>
            <a:ext cx="2377109" cy="3773189"/>
          </a:xfrm>
          <a:prstGeom prst="rect">
            <a:avLst/>
          </a:prstGeom>
        </p:spPr>
      </p:pic>
      <p:pic>
        <p:nvPicPr>
          <p:cNvPr id="8" name="Picture 7">
            <a:extLst>
              <a:ext uri="{FF2B5EF4-FFF2-40B4-BE49-F238E27FC236}">
                <a16:creationId xmlns:a16="http://schemas.microsoft.com/office/drawing/2014/main" id="{2A4E618F-67D8-054F-A232-358949742E78}"/>
              </a:ext>
            </a:extLst>
          </p:cNvPr>
          <p:cNvPicPr>
            <a:picLocks noChangeAspect="1"/>
          </p:cNvPicPr>
          <p:nvPr/>
        </p:nvPicPr>
        <p:blipFill>
          <a:blip r:embed="rId4"/>
          <a:stretch>
            <a:fillRect/>
          </a:stretch>
        </p:blipFill>
        <p:spPr>
          <a:xfrm>
            <a:off x="5198715" y="4205908"/>
            <a:ext cx="3575877" cy="2449617"/>
          </a:xfrm>
          <a:prstGeom prst="rect">
            <a:avLst/>
          </a:prstGeom>
        </p:spPr>
      </p:pic>
      <p:sp>
        <p:nvSpPr>
          <p:cNvPr id="9" name="Left Arrow 8">
            <a:extLst>
              <a:ext uri="{FF2B5EF4-FFF2-40B4-BE49-F238E27FC236}">
                <a16:creationId xmlns:a16="http://schemas.microsoft.com/office/drawing/2014/main" id="{DE83AA52-E593-1C48-8246-45476CB577EE}"/>
              </a:ext>
            </a:extLst>
          </p:cNvPr>
          <p:cNvSpPr/>
          <p:nvPr/>
        </p:nvSpPr>
        <p:spPr>
          <a:xfrm>
            <a:off x="8176593" y="5468108"/>
            <a:ext cx="1113182" cy="30984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471E3A9A-ECE5-2E4F-A87A-630F03819074}"/>
              </a:ext>
            </a:extLst>
          </p:cNvPr>
          <p:cNvSpPr txBox="1"/>
          <p:nvPr/>
        </p:nvSpPr>
        <p:spPr>
          <a:xfrm>
            <a:off x="9250019" y="5428352"/>
            <a:ext cx="1749286" cy="369332"/>
          </a:xfrm>
          <a:prstGeom prst="rect">
            <a:avLst/>
          </a:prstGeom>
          <a:noFill/>
        </p:spPr>
        <p:txBody>
          <a:bodyPr wrap="square" rtlCol="0">
            <a:spAutoFit/>
          </a:bodyPr>
          <a:lstStyle/>
          <a:p>
            <a:r>
              <a:rPr lang="en-US" dirty="0"/>
              <a:t>Our </a:t>
            </a:r>
            <a:r>
              <a:rPr lang="en-US" dirty="0" err="1"/>
              <a:t>bouy</a:t>
            </a:r>
            <a:endParaRPr lang="en-US" dirty="0"/>
          </a:p>
        </p:txBody>
      </p:sp>
      <p:sp>
        <p:nvSpPr>
          <p:cNvPr id="11" name="TextBox 10">
            <a:extLst>
              <a:ext uri="{FF2B5EF4-FFF2-40B4-BE49-F238E27FC236}">
                <a16:creationId xmlns:a16="http://schemas.microsoft.com/office/drawing/2014/main" id="{97B4F386-E043-584B-B69D-FB2E66692281}"/>
              </a:ext>
            </a:extLst>
          </p:cNvPr>
          <p:cNvSpPr txBox="1"/>
          <p:nvPr/>
        </p:nvSpPr>
        <p:spPr>
          <a:xfrm>
            <a:off x="8913742" y="4452732"/>
            <a:ext cx="2377109" cy="307777"/>
          </a:xfrm>
          <a:prstGeom prst="rect">
            <a:avLst/>
          </a:prstGeom>
          <a:noFill/>
        </p:spPr>
        <p:txBody>
          <a:bodyPr wrap="square" rtlCol="0">
            <a:spAutoFit/>
          </a:bodyPr>
          <a:lstStyle/>
          <a:p>
            <a:r>
              <a:rPr lang="en-US" sz="1400" dirty="0"/>
              <a:t>Image Credit: NOAA</a:t>
            </a:r>
          </a:p>
        </p:txBody>
      </p:sp>
    </p:spTree>
    <p:extLst>
      <p:ext uri="{BB962C8B-B14F-4D97-AF65-F5344CB8AC3E}">
        <p14:creationId xmlns:p14="http://schemas.microsoft.com/office/powerpoint/2010/main" val="18459444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7EA051-B2B8-4F4D-B6EC-97596D358025}"/>
              </a:ext>
            </a:extLst>
          </p:cNvPr>
          <p:cNvSpPr>
            <a:spLocks noGrp="1"/>
          </p:cNvSpPr>
          <p:nvPr>
            <p:ph type="title"/>
          </p:nvPr>
        </p:nvSpPr>
        <p:spPr/>
        <p:txBody>
          <a:bodyPr/>
          <a:lstStyle/>
          <a:p>
            <a:r>
              <a:rPr lang="en-US" dirty="0"/>
              <a:t>Hurricane </a:t>
            </a:r>
            <a:r>
              <a:rPr lang="en-US" dirty="0" err="1"/>
              <a:t>florence</a:t>
            </a:r>
            <a:endParaRPr lang="en-US" dirty="0"/>
          </a:p>
        </p:txBody>
      </p:sp>
      <p:sp>
        <p:nvSpPr>
          <p:cNvPr id="3" name="Content Placeholder 2">
            <a:extLst>
              <a:ext uri="{FF2B5EF4-FFF2-40B4-BE49-F238E27FC236}">
                <a16:creationId xmlns:a16="http://schemas.microsoft.com/office/drawing/2014/main" id="{E883076A-209C-674F-A253-95A90E7AADF9}"/>
              </a:ext>
            </a:extLst>
          </p:cNvPr>
          <p:cNvSpPr>
            <a:spLocks noGrp="1"/>
          </p:cNvSpPr>
          <p:nvPr>
            <p:ph idx="1"/>
          </p:nvPr>
        </p:nvSpPr>
        <p:spPr>
          <a:xfrm>
            <a:off x="1074221" y="1795005"/>
            <a:ext cx="7728325" cy="4820108"/>
          </a:xfrm>
        </p:spPr>
        <p:txBody>
          <a:bodyPr>
            <a:normAutofit/>
          </a:bodyPr>
          <a:lstStyle/>
          <a:p>
            <a:r>
              <a:rPr lang="en-US" dirty="0"/>
              <a:t>The data are all publicly available at:</a:t>
            </a:r>
          </a:p>
          <a:p>
            <a:pPr marL="0" indent="0">
              <a:buNone/>
            </a:pPr>
            <a:r>
              <a:rPr lang="en-US" dirty="0">
                <a:hlinkClick r:id="rId2"/>
              </a:rPr>
              <a:t>https://www.ndbc.noaa.gov/station_page.php?station=41002</a:t>
            </a:r>
            <a:r>
              <a:rPr lang="en-US" dirty="0"/>
              <a:t> </a:t>
            </a:r>
          </a:p>
          <a:p>
            <a:endParaRPr lang="en-US" dirty="0"/>
          </a:p>
          <a:p>
            <a:r>
              <a:rPr lang="en-US" dirty="0"/>
              <a:t>I manually copied the data from the website and formatted it into a TSV file stored at: </a:t>
            </a:r>
            <a:r>
              <a:rPr lang="en-US" dirty="0">
                <a:hlinkClick r:id="rId3"/>
              </a:rPr>
              <a:t>http://narock.github.io/teaching/CST-411/sample.tsv</a:t>
            </a:r>
            <a:r>
              <a:rPr lang="en-US" dirty="0"/>
              <a:t> </a:t>
            </a:r>
          </a:p>
          <a:p>
            <a:endParaRPr lang="en-US" dirty="0"/>
          </a:p>
          <a:p>
            <a:r>
              <a:rPr lang="en-US" dirty="0"/>
              <a:t>There are also freely available Python libraries for working with this buoy data (and related data) provided by </a:t>
            </a:r>
            <a:r>
              <a:rPr lang="en-US" dirty="0" err="1"/>
              <a:t>Unidata</a:t>
            </a:r>
            <a:r>
              <a:rPr lang="en-US" dirty="0"/>
              <a:t>. The library is called Siphon and is available at: </a:t>
            </a:r>
            <a:r>
              <a:rPr lang="en-US" dirty="0">
                <a:hlinkClick r:id="rId4"/>
              </a:rPr>
              <a:t>https://github.com/Unidata/siphon</a:t>
            </a:r>
            <a:r>
              <a:rPr lang="en-US" dirty="0"/>
              <a:t> </a:t>
            </a:r>
          </a:p>
          <a:p>
            <a:endParaRPr lang="en-US" dirty="0"/>
          </a:p>
          <a:p>
            <a:endParaRPr lang="en-US" dirty="0"/>
          </a:p>
          <a:p>
            <a:pPr marL="0" indent="0">
              <a:buNone/>
            </a:pPr>
            <a:endParaRPr lang="en-US" dirty="0"/>
          </a:p>
        </p:txBody>
      </p:sp>
      <p:pic>
        <p:nvPicPr>
          <p:cNvPr id="4" name="Picture 3">
            <a:extLst>
              <a:ext uri="{FF2B5EF4-FFF2-40B4-BE49-F238E27FC236}">
                <a16:creationId xmlns:a16="http://schemas.microsoft.com/office/drawing/2014/main" id="{3DE4FB97-C829-E54A-8F78-38506A61B22E}"/>
              </a:ext>
            </a:extLst>
          </p:cNvPr>
          <p:cNvPicPr>
            <a:picLocks noChangeAspect="1"/>
          </p:cNvPicPr>
          <p:nvPr/>
        </p:nvPicPr>
        <p:blipFill>
          <a:blip r:embed="rId5"/>
          <a:stretch>
            <a:fillRect/>
          </a:stretch>
        </p:blipFill>
        <p:spPr>
          <a:xfrm>
            <a:off x="8873986" y="609338"/>
            <a:ext cx="2377109" cy="3773189"/>
          </a:xfrm>
          <a:prstGeom prst="rect">
            <a:avLst/>
          </a:prstGeom>
        </p:spPr>
      </p:pic>
      <p:sp>
        <p:nvSpPr>
          <p:cNvPr id="11" name="TextBox 10">
            <a:extLst>
              <a:ext uri="{FF2B5EF4-FFF2-40B4-BE49-F238E27FC236}">
                <a16:creationId xmlns:a16="http://schemas.microsoft.com/office/drawing/2014/main" id="{97B4F386-E043-584B-B69D-FB2E66692281}"/>
              </a:ext>
            </a:extLst>
          </p:cNvPr>
          <p:cNvSpPr txBox="1"/>
          <p:nvPr/>
        </p:nvSpPr>
        <p:spPr>
          <a:xfrm>
            <a:off x="8913742" y="4452732"/>
            <a:ext cx="2377109" cy="307777"/>
          </a:xfrm>
          <a:prstGeom prst="rect">
            <a:avLst/>
          </a:prstGeom>
          <a:noFill/>
        </p:spPr>
        <p:txBody>
          <a:bodyPr wrap="square" rtlCol="0">
            <a:spAutoFit/>
          </a:bodyPr>
          <a:lstStyle/>
          <a:p>
            <a:r>
              <a:rPr lang="en-US" sz="1400" dirty="0"/>
              <a:t>Image Credit: NOAA</a:t>
            </a:r>
          </a:p>
        </p:txBody>
      </p:sp>
    </p:spTree>
    <p:extLst>
      <p:ext uri="{BB962C8B-B14F-4D97-AF65-F5344CB8AC3E}">
        <p14:creationId xmlns:p14="http://schemas.microsoft.com/office/powerpoint/2010/main" val="21332088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F6FB9F-D592-1C40-B3C2-0DED4F12CBF3}"/>
              </a:ext>
            </a:extLst>
          </p:cNvPr>
          <p:cNvPicPr>
            <a:picLocks noGrp="1" noChangeAspect="1"/>
          </p:cNvPicPr>
          <p:nvPr>
            <p:ph idx="1"/>
          </p:nvPr>
        </p:nvPicPr>
        <p:blipFill>
          <a:blip r:embed="rId2"/>
          <a:stretch>
            <a:fillRect/>
          </a:stretch>
        </p:blipFill>
        <p:spPr>
          <a:xfrm>
            <a:off x="1211264" y="0"/>
            <a:ext cx="9800445" cy="6453334"/>
          </a:xfrm>
        </p:spPr>
      </p:pic>
      <p:sp>
        <p:nvSpPr>
          <p:cNvPr id="8" name="TextBox 7">
            <a:extLst>
              <a:ext uri="{FF2B5EF4-FFF2-40B4-BE49-F238E27FC236}">
                <a16:creationId xmlns:a16="http://schemas.microsoft.com/office/drawing/2014/main" id="{80D62D77-2A6F-8244-8020-5AA495490B9C}"/>
              </a:ext>
            </a:extLst>
          </p:cNvPr>
          <p:cNvSpPr txBox="1"/>
          <p:nvPr/>
        </p:nvSpPr>
        <p:spPr>
          <a:xfrm>
            <a:off x="2618512" y="6470068"/>
            <a:ext cx="7772400" cy="338554"/>
          </a:xfrm>
          <a:prstGeom prst="rect">
            <a:avLst/>
          </a:prstGeom>
          <a:noFill/>
        </p:spPr>
        <p:txBody>
          <a:bodyPr wrap="square" rtlCol="0">
            <a:spAutoFit/>
          </a:bodyPr>
          <a:lstStyle/>
          <a:p>
            <a:r>
              <a:rPr lang="en-US" sz="1600" dirty="0"/>
              <a:t>Hurricane Florence as seen from the International Space Station, Credit: NASA</a:t>
            </a:r>
          </a:p>
        </p:txBody>
      </p:sp>
    </p:spTree>
    <p:extLst>
      <p:ext uri="{BB962C8B-B14F-4D97-AF65-F5344CB8AC3E}">
        <p14:creationId xmlns:p14="http://schemas.microsoft.com/office/powerpoint/2010/main" val="4080335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24F6FB9F-D592-1C40-B3C2-0DED4F12CBF3}"/>
              </a:ext>
            </a:extLst>
          </p:cNvPr>
          <p:cNvPicPr>
            <a:picLocks noGrp="1" noChangeAspect="1"/>
          </p:cNvPicPr>
          <p:nvPr>
            <p:ph idx="1"/>
          </p:nvPr>
        </p:nvPicPr>
        <p:blipFill>
          <a:blip r:embed="rId2"/>
          <a:stretch>
            <a:fillRect/>
          </a:stretch>
        </p:blipFill>
        <p:spPr>
          <a:xfrm>
            <a:off x="3611360" y="2286000"/>
            <a:ext cx="5458230" cy="3594100"/>
          </a:xfrm>
        </p:spPr>
      </p:pic>
      <p:pic>
        <p:nvPicPr>
          <p:cNvPr id="7" name="Picture 6">
            <a:extLst>
              <a:ext uri="{FF2B5EF4-FFF2-40B4-BE49-F238E27FC236}">
                <a16:creationId xmlns:a16="http://schemas.microsoft.com/office/drawing/2014/main" id="{7A512FC0-F916-294F-909A-A593032FF77E}"/>
              </a:ext>
            </a:extLst>
          </p:cNvPr>
          <p:cNvPicPr>
            <a:picLocks noChangeAspect="1"/>
          </p:cNvPicPr>
          <p:nvPr/>
        </p:nvPicPr>
        <p:blipFill>
          <a:blip r:embed="rId3"/>
          <a:stretch>
            <a:fillRect/>
          </a:stretch>
        </p:blipFill>
        <p:spPr>
          <a:xfrm>
            <a:off x="1773381" y="281040"/>
            <a:ext cx="9134673" cy="6031226"/>
          </a:xfrm>
          <a:prstGeom prst="rect">
            <a:avLst/>
          </a:prstGeom>
        </p:spPr>
      </p:pic>
      <p:sp>
        <p:nvSpPr>
          <p:cNvPr id="6" name="TextBox 5">
            <a:extLst>
              <a:ext uri="{FF2B5EF4-FFF2-40B4-BE49-F238E27FC236}">
                <a16:creationId xmlns:a16="http://schemas.microsoft.com/office/drawing/2014/main" id="{262549AA-670F-8B42-961D-7AA5F11BD07B}"/>
              </a:ext>
            </a:extLst>
          </p:cNvPr>
          <p:cNvSpPr txBox="1"/>
          <p:nvPr/>
        </p:nvSpPr>
        <p:spPr>
          <a:xfrm>
            <a:off x="2687787" y="6414648"/>
            <a:ext cx="7772400" cy="338554"/>
          </a:xfrm>
          <a:prstGeom prst="rect">
            <a:avLst/>
          </a:prstGeom>
          <a:noFill/>
        </p:spPr>
        <p:txBody>
          <a:bodyPr wrap="square" rtlCol="0">
            <a:spAutoFit/>
          </a:bodyPr>
          <a:lstStyle/>
          <a:p>
            <a:pPr algn="ctr"/>
            <a:r>
              <a:rPr lang="en-US" sz="1600" dirty="0"/>
              <a:t>Hurricane Florence as seen from the International Space Station, Credit: NASA</a:t>
            </a:r>
          </a:p>
        </p:txBody>
      </p:sp>
    </p:spTree>
    <p:extLst>
      <p:ext uri="{BB962C8B-B14F-4D97-AF65-F5344CB8AC3E}">
        <p14:creationId xmlns:p14="http://schemas.microsoft.com/office/powerpoint/2010/main" val="539983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77919-A285-4C4F-A872-8AC25AB61951}"/>
              </a:ext>
            </a:extLst>
          </p:cNvPr>
          <p:cNvSpPr>
            <a:spLocks noGrp="1"/>
          </p:cNvSpPr>
          <p:nvPr>
            <p:ph type="title"/>
          </p:nvPr>
        </p:nvSpPr>
        <p:spPr/>
        <p:txBody>
          <a:bodyPr/>
          <a:lstStyle/>
          <a:p>
            <a:r>
              <a:rPr lang="en-US" dirty="0"/>
              <a:t>Tell a story with data</a:t>
            </a:r>
          </a:p>
        </p:txBody>
      </p:sp>
      <p:sp>
        <p:nvSpPr>
          <p:cNvPr id="3" name="Content Placeholder 2">
            <a:extLst>
              <a:ext uri="{FF2B5EF4-FFF2-40B4-BE49-F238E27FC236}">
                <a16:creationId xmlns:a16="http://schemas.microsoft.com/office/drawing/2014/main" id="{9A632F67-D3C1-B34E-AD05-555087032280}"/>
              </a:ext>
            </a:extLst>
          </p:cNvPr>
          <p:cNvSpPr>
            <a:spLocks noGrp="1"/>
          </p:cNvSpPr>
          <p:nvPr>
            <p:ph idx="1"/>
          </p:nvPr>
        </p:nvSpPr>
        <p:spPr>
          <a:xfrm>
            <a:off x="1251678" y="1874517"/>
            <a:ext cx="10178322" cy="4460022"/>
          </a:xfrm>
        </p:spPr>
        <p:txBody>
          <a:bodyPr/>
          <a:lstStyle/>
          <a:p>
            <a:r>
              <a:rPr lang="en-US" dirty="0"/>
              <a:t>There are 4 dataset descriptions available. Use what you’ve learned about scientific computing to tell a story with the data. </a:t>
            </a:r>
          </a:p>
          <a:p>
            <a:endParaRPr lang="en-US" dirty="0"/>
          </a:p>
          <a:p>
            <a:pPr marL="0" indent="0">
              <a:buNone/>
            </a:pPr>
            <a:r>
              <a:rPr lang="en-US" dirty="0"/>
              <a:t>Specifically,</a:t>
            </a:r>
          </a:p>
          <a:p>
            <a:pPr marL="457200" indent="-457200">
              <a:buFont typeface="+mj-lt"/>
              <a:buAutoNum type="arabicPeriod"/>
            </a:pPr>
            <a:r>
              <a:rPr lang="en-US" dirty="0"/>
              <a:t>Read the data into a </a:t>
            </a:r>
            <a:r>
              <a:rPr lang="en-US" dirty="0" err="1"/>
              <a:t>Jupyter</a:t>
            </a:r>
            <a:r>
              <a:rPr lang="en-US" dirty="0"/>
              <a:t> Notebook</a:t>
            </a:r>
          </a:p>
          <a:p>
            <a:pPr marL="457200" indent="-457200">
              <a:buFont typeface="+mj-lt"/>
              <a:buAutoNum type="arabicPeriod"/>
            </a:pPr>
            <a:r>
              <a:rPr lang="en-US" dirty="0"/>
              <a:t>Explore the data. How many rows/columns? Anything look out of place?</a:t>
            </a:r>
          </a:p>
          <a:p>
            <a:pPr marL="457200" indent="-457200">
              <a:buFont typeface="+mj-lt"/>
              <a:buAutoNum type="arabicPeriod"/>
            </a:pPr>
            <a:r>
              <a:rPr lang="en-US" dirty="0"/>
              <a:t>Analyze and visualize the data – what is it telling you?</a:t>
            </a:r>
          </a:p>
          <a:p>
            <a:pPr marL="457200" indent="-457200">
              <a:buFont typeface="+mj-lt"/>
              <a:buAutoNum type="arabicPeriod"/>
            </a:pPr>
            <a:r>
              <a:rPr lang="en-US" dirty="0"/>
              <a:t>Use your notebook to explain your data, analysis, and conclusions to your classmates</a:t>
            </a:r>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1843755577"/>
      </p:ext>
    </p:extLst>
  </p:cSld>
  <p:clrMapOvr>
    <a:masterClrMapping/>
  </p:clrMapOvr>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docProps/app.xml><?xml version="1.0" encoding="utf-8"?>
<Properties xmlns="http://schemas.openxmlformats.org/officeDocument/2006/extended-properties" xmlns:vt="http://schemas.openxmlformats.org/officeDocument/2006/docPropsVTypes">
  <Template>{62BAF183-D8CB-C24B-BE92-51794D693B15}tf10001071</Template>
  <TotalTime>22037</TotalTime>
  <Words>1543</Words>
  <Application>Microsoft Macintosh PowerPoint</Application>
  <PresentationFormat>Widescreen</PresentationFormat>
  <Paragraphs>136</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Cambria Math</vt:lpstr>
      <vt:lpstr>Gill Sans MT</vt:lpstr>
      <vt:lpstr>Impact</vt:lpstr>
      <vt:lpstr>Badge</vt:lpstr>
      <vt:lpstr>CST-411</vt:lpstr>
      <vt:lpstr>License and References</vt:lpstr>
      <vt:lpstr>License and References</vt:lpstr>
      <vt:lpstr>Mystery dataset</vt:lpstr>
      <vt:lpstr>Hurricane florence</vt:lpstr>
      <vt:lpstr>Hurricane florence</vt:lpstr>
      <vt:lpstr>PowerPoint Presentation</vt:lpstr>
      <vt:lpstr>PowerPoint Presentation</vt:lpstr>
      <vt:lpstr>Tell a story with data</vt:lpstr>
      <vt:lpstr>Dataset 1 – National Temperatures</vt:lpstr>
      <vt:lpstr>Dataset 2  Maryland Temperatures</vt:lpstr>
      <vt:lpstr>Dataset 3 - U.S. Wildfires</vt:lpstr>
      <vt:lpstr>Dataset 4 – Moisture Stress Index</vt:lpstr>
      <vt:lpstr>Questions you might ask</vt:lpstr>
      <vt:lpstr>Bonus Question</vt:lpstr>
      <vt:lpstr>Bonus Question</vt:lpstr>
      <vt:lpstr>Bonus Question - Solution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CST-??</dc:title>
  <dc:creator>Narock, Thomas</dc:creator>
  <cp:lastModifiedBy>Narock, Thomas</cp:lastModifiedBy>
  <cp:revision>78</cp:revision>
  <dcterms:created xsi:type="dcterms:W3CDTF">2018-08-08T18:00:31Z</dcterms:created>
  <dcterms:modified xsi:type="dcterms:W3CDTF">2018-09-25T13:57:03Z</dcterms:modified>
</cp:coreProperties>
</file>

<file path=docProps/thumbnail.jpeg>
</file>